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1" r:id="rId1"/>
    <p:sldMasterId id="2147483717" r:id="rId2"/>
    <p:sldMasterId id="2147483728" r:id="rId3"/>
  </p:sldMasterIdLst>
  <p:notesMasterIdLst>
    <p:notesMasterId r:id="rId38"/>
  </p:notesMasterIdLst>
  <p:sldIdLst>
    <p:sldId id="430" r:id="rId4"/>
    <p:sldId id="416" r:id="rId5"/>
    <p:sldId id="415" r:id="rId6"/>
    <p:sldId id="414" r:id="rId7"/>
    <p:sldId id="418" r:id="rId8"/>
    <p:sldId id="333" r:id="rId9"/>
    <p:sldId id="334" r:id="rId10"/>
    <p:sldId id="357" r:id="rId11"/>
    <p:sldId id="312" r:id="rId12"/>
    <p:sldId id="394" r:id="rId13"/>
    <p:sldId id="315" r:id="rId14"/>
    <p:sldId id="335" r:id="rId15"/>
    <p:sldId id="359" r:id="rId16"/>
    <p:sldId id="309" r:id="rId17"/>
    <p:sldId id="346" r:id="rId18"/>
    <p:sldId id="277" r:id="rId19"/>
    <p:sldId id="395" r:id="rId20"/>
    <p:sldId id="348" r:id="rId21"/>
    <p:sldId id="349" r:id="rId22"/>
    <p:sldId id="345" r:id="rId23"/>
    <p:sldId id="362" r:id="rId24"/>
    <p:sldId id="363" r:id="rId25"/>
    <p:sldId id="421" r:id="rId26"/>
    <p:sldId id="422" r:id="rId27"/>
    <p:sldId id="338" r:id="rId28"/>
    <p:sldId id="371" r:id="rId29"/>
    <p:sldId id="423" r:id="rId30"/>
    <p:sldId id="380" r:id="rId31"/>
    <p:sldId id="370" r:id="rId32"/>
    <p:sldId id="425" r:id="rId33"/>
    <p:sldId id="427" r:id="rId34"/>
    <p:sldId id="428" r:id="rId35"/>
    <p:sldId id="343" r:id="rId36"/>
    <p:sldId id="429" r:id="rId37"/>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1716185-9E2B-4EC9-BB83-A4427F40C1B6}">
          <p14:sldIdLst>
            <p14:sldId id="430"/>
            <p14:sldId id="416"/>
            <p14:sldId id="415"/>
            <p14:sldId id="414"/>
            <p14:sldId id="418"/>
            <p14:sldId id="333"/>
            <p14:sldId id="334"/>
            <p14:sldId id="357"/>
            <p14:sldId id="312"/>
            <p14:sldId id="394"/>
            <p14:sldId id="315"/>
            <p14:sldId id="335"/>
            <p14:sldId id="359"/>
            <p14:sldId id="309"/>
            <p14:sldId id="346"/>
            <p14:sldId id="277"/>
            <p14:sldId id="395"/>
            <p14:sldId id="348"/>
            <p14:sldId id="349"/>
            <p14:sldId id="345"/>
            <p14:sldId id="362"/>
            <p14:sldId id="363"/>
            <p14:sldId id="421"/>
            <p14:sldId id="422"/>
            <p14:sldId id="338"/>
            <p14:sldId id="371"/>
            <p14:sldId id="423"/>
            <p14:sldId id="380"/>
            <p14:sldId id="370"/>
            <p14:sldId id="425"/>
            <p14:sldId id="427"/>
            <p14:sldId id="428"/>
            <p14:sldId id="343"/>
            <p14:sldId id="42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a:srgbClr val="D0D8E8"/>
    <a:srgbClr val="E9ED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9" autoAdjust="0"/>
    <p:restoredTop sz="90346" autoAdjust="0"/>
  </p:normalViewPr>
  <p:slideViewPr>
    <p:cSldViewPr snapToGrid="0">
      <p:cViewPr varScale="1">
        <p:scale>
          <a:sx n="101" d="100"/>
          <a:sy n="101" d="100"/>
        </p:scale>
        <p:origin x="1332" y="11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1884" y="-78"/>
      </p:cViewPr>
      <p:guideLst>
        <p:guide orient="horz" pos="2928"/>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er\Documents\Research\RyanTwitterProject\DataTables\Figures_March1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er\Documents\Research\RyanTwitterProject\DataTables\Figures_March1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ser\Documents\Research\RyanTwitterProject\WrdsData\EventStudy\July2016\FF3Graph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user\Documents\Research\RyanTwitterProject\WrdsData\EventStudy\July2016\FF3Graph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user\Desktop\Detrended.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user\Documents\Research\RyanTwitterProject\WrdsData\EventStudy\July2016\FF3Graph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user\Documents\Research\RyanTwitterProject\WrdsData\EventStudy\July2016\FF3Graphs.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Return around Netflix post</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scatterChart>
        <c:scatterStyle val="lineMarker"/>
        <c:varyColors val="0"/>
        <c:ser>
          <c:idx val="0"/>
          <c:order val="0"/>
          <c:spPr>
            <a:ln w="9525" cap="rnd">
              <a:solidFill>
                <a:schemeClr val="dk1">
                  <a:tint val="88500"/>
                </a:schemeClr>
              </a:solidFill>
              <a:round/>
            </a:ln>
            <a:effectLst>
              <a:outerShdw blurRad="40000" dist="23000" dir="5400000" rotWithShape="0">
                <a:srgbClr val="000000">
                  <a:alpha val="35000"/>
                </a:srgbClr>
              </a:outerShdw>
            </a:effectLst>
          </c:spPr>
          <c:marker>
            <c:symbol val="circle"/>
            <c:size val="5"/>
            <c:spPr>
              <a:gradFill rotWithShape="1">
                <a:gsLst>
                  <a:gs pos="0">
                    <a:schemeClr val="dk1">
                      <a:tint val="88500"/>
                      <a:tint val="100000"/>
                      <a:shade val="100000"/>
                      <a:satMod val="130000"/>
                    </a:schemeClr>
                  </a:gs>
                  <a:gs pos="100000">
                    <a:schemeClr val="dk1">
                      <a:tint val="88500"/>
                      <a:tint val="50000"/>
                      <a:shade val="100000"/>
                      <a:satMod val="350000"/>
                    </a:schemeClr>
                  </a:gs>
                </a:gsLst>
                <a:lin ang="16200000" scaled="0"/>
              </a:gradFill>
              <a:ln w="9525">
                <a:solidFill>
                  <a:schemeClr val="dk1">
                    <a:tint val="88500"/>
                  </a:schemeClr>
                </a:solidFill>
                <a:round/>
              </a:ln>
              <a:effectLst>
                <a:outerShdw blurRad="40000" dist="23000" dir="5400000" rotWithShape="0">
                  <a:srgbClr val="000000">
                    <a:alpha val="35000"/>
                  </a:srgbClr>
                </a:outerShdw>
              </a:effectLst>
            </c:spPr>
          </c:marker>
          <c:dPt>
            <c:idx val="7"/>
            <c:marker>
              <c:symbol val="circle"/>
              <c:size val="5"/>
              <c:spPr>
                <a:gradFill rotWithShape="1">
                  <a:gsLst>
                    <a:gs pos="0">
                      <a:schemeClr val="dk1">
                        <a:tint val="88500"/>
                        <a:tint val="100000"/>
                        <a:shade val="100000"/>
                        <a:satMod val="130000"/>
                      </a:schemeClr>
                    </a:gs>
                    <a:gs pos="100000">
                      <a:schemeClr val="dk1">
                        <a:tint val="88500"/>
                        <a:tint val="50000"/>
                        <a:shade val="100000"/>
                        <a:satMod val="350000"/>
                      </a:schemeClr>
                    </a:gs>
                  </a:gsLst>
                  <a:lin ang="16200000" scaled="0"/>
                </a:gradFill>
                <a:ln w="9525">
                  <a:solidFill>
                    <a:schemeClr val="dk1">
                      <a:tint val="88500"/>
                    </a:schemeClr>
                  </a:solidFill>
                  <a:round/>
                </a:ln>
                <a:effectLst>
                  <a:outerShdw blurRad="40000" dist="23000" dir="5400000" rotWithShape="0">
                    <a:srgbClr val="000000">
                      <a:alpha val="35000"/>
                    </a:srgbClr>
                  </a:outerShdw>
                </a:effectLst>
              </c:spPr>
            </c:marker>
            <c:bubble3D val="0"/>
          </c:dPt>
          <c:xVal>
            <c:numRef>
              <c:f>Netflix!$D$44:$D$54</c:f>
              <c:numCache>
                <c:formatCode>General</c:formatCode>
                <c:ptCount val="11"/>
                <c:pt idx="0">
                  <c:v>-5</c:v>
                </c:pt>
                <c:pt idx="1">
                  <c:v>-4</c:v>
                </c:pt>
                <c:pt idx="2">
                  <c:v>-3</c:v>
                </c:pt>
                <c:pt idx="3">
                  <c:v>-2</c:v>
                </c:pt>
                <c:pt idx="4">
                  <c:v>-1</c:v>
                </c:pt>
                <c:pt idx="5">
                  <c:v>0</c:v>
                </c:pt>
                <c:pt idx="6">
                  <c:v>1</c:v>
                </c:pt>
                <c:pt idx="7">
                  <c:v>2</c:v>
                </c:pt>
                <c:pt idx="8">
                  <c:v>3</c:v>
                </c:pt>
                <c:pt idx="9">
                  <c:v>4</c:v>
                </c:pt>
                <c:pt idx="10">
                  <c:v>5</c:v>
                </c:pt>
              </c:numCache>
            </c:numRef>
          </c:xVal>
          <c:yVal>
            <c:numRef>
              <c:f>Netflix!$E$44:$E$54</c:f>
              <c:numCache>
                <c:formatCode>General</c:formatCode>
                <c:ptCount val="11"/>
                <c:pt idx="0">
                  <c:v>-0.34312359999999997</c:v>
                </c:pt>
                <c:pt idx="1">
                  <c:v>-0.80720320000000001</c:v>
                </c:pt>
                <c:pt idx="2">
                  <c:v>0.50126840000000006</c:v>
                </c:pt>
                <c:pt idx="3">
                  <c:v>2.1713990999999999</c:v>
                </c:pt>
                <c:pt idx="4">
                  <c:v>1.2441855999999998</c:v>
                </c:pt>
                <c:pt idx="5">
                  <c:v>7.4195761999999998</c:v>
                </c:pt>
                <c:pt idx="6">
                  <c:v>20.856555299999997</c:v>
                </c:pt>
                <c:pt idx="7">
                  <c:v>21.064580499999998</c:v>
                </c:pt>
                <c:pt idx="8">
                  <c:v>22.407843999999997</c:v>
                </c:pt>
                <c:pt idx="9">
                  <c:v>19.082148499999999</c:v>
                </c:pt>
                <c:pt idx="10">
                  <c:v>20.839590899999997</c:v>
                </c:pt>
              </c:numCache>
            </c:numRef>
          </c:yVal>
          <c:smooth val="0"/>
        </c:ser>
        <c:dLbls>
          <c:showLegendKey val="0"/>
          <c:showVal val="0"/>
          <c:showCatName val="0"/>
          <c:showSerName val="0"/>
          <c:showPercent val="0"/>
          <c:showBubbleSize val="0"/>
        </c:dLbls>
        <c:axId val="200798288"/>
        <c:axId val="200798680"/>
      </c:scatterChart>
      <c:valAx>
        <c:axId val="200798288"/>
        <c:scaling>
          <c:orientation val="minMax"/>
          <c:max val="5"/>
          <c:min val="-5"/>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a:t>Day (relative to post)</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00798680"/>
        <c:crossesAt val="0"/>
        <c:crossBetween val="midCat"/>
        <c:majorUnit val="1"/>
      </c:valAx>
      <c:valAx>
        <c:axId val="200798680"/>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a:t>Cumulative return (%)</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00798288"/>
        <c:crosses val="autoZero"/>
        <c:crossBetween val="midCat"/>
        <c:majorUnit val="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Trading volume around Netflix post</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scatterChart>
        <c:scatterStyle val="lineMarker"/>
        <c:varyColors val="0"/>
        <c:ser>
          <c:idx val="0"/>
          <c:order val="0"/>
          <c:tx>
            <c:strRef>
              <c:f>Netflix!$J$29</c:f>
              <c:strCache>
                <c:ptCount val="1"/>
                <c:pt idx="0">
                  <c:v>Volume (Million shares)</c:v>
                </c:pt>
              </c:strCache>
            </c:strRef>
          </c:tx>
          <c:spPr>
            <a:ln w="9525" cap="rnd">
              <a:solidFill>
                <a:schemeClr val="dk1">
                  <a:tint val="88500"/>
                </a:schemeClr>
              </a:solidFill>
              <a:round/>
            </a:ln>
            <a:effectLst>
              <a:outerShdw blurRad="40000" dist="23000" dir="5400000" rotWithShape="0">
                <a:srgbClr val="000000">
                  <a:alpha val="35000"/>
                </a:srgbClr>
              </a:outerShdw>
            </a:effectLst>
          </c:spPr>
          <c:marker>
            <c:symbol val="circle"/>
            <c:size val="5"/>
            <c:spPr>
              <a:gradFill rotWithShape="1">
                <a:gsLst>
                  <a:gs pos="0">
                    <a:schemeClr val="dk1">
                      <a:tint val="88500"/>
                      <a:tint val="100000"/>
                      <a:shade val="100000"/>
                      <a:satMod val="130000"/>
                    </a:schemeClr>
                  </a:gs>
                  <a:gs pos="100000">
                    <a:schemeClr val="dk1">
                      <a:tint val="88500"/>
                      <a:tint val="50000"/>
                      <a:shade val="100000"/>
                      <a:satMod val="350000"/>
                    </a:schemeClr>
                  </a:gs>
                </a:gsLst>
                <a:lin ang="16200000" scaled="0"/>
              </a:gradFill>
              <a:ln w="9525">
                <a:solidFill>
                  <a:schemeClr val="dk1">
                    <a:tint val="88500"/>
                  </a:schemeClr>
                </a:solidFill>
                <a:round/>
              </a:ln>
              <a:effectLst>
                <a:outerShdw blurRad="40000" dist="23000" dir="5400000" rotWithShape="0">
                  <a:srgbClr val="000000">
                    <a:alpha val="35000"/>
                  </a:srgbClr>
                </a:outerShdw>
              </a:effectLst>
            </c:spPr>
          </c:marker>
          <c:dPt>
            <c:idx val="7"/>
            <c:marker>
              <c:symbol val="circle"/>
              <c:size val="5"/>
              <c:spPr>
                <a:gradFill rotWithShape="1">
                  <a:gsLst>
                    <a:gs pos="0">
                      <a:schemeClr val="dk1">
                        <a:tint val="88500"/>
                        <a:tint val="100000"/>
                        <a:shade val="100000"/>
                        <a:satMod val="130000"/>
                      </a:schemeClr>
                    </a:gs>
                    <a:gs pos="100000">
                      <a:schemeClr val="dk1">
                        <a:tint val="88500"/>
                        <a:tint val="50000"/>
                        <a:shade val="100000"/>
                        <a:satMod val="350000"/>
                      </a:schemeClr>
                    </a:gs>
                  </a:gsLst>
                  <a:lin ang="16200000" scaled="0"/>
                </a:gradFill>
                <a:ln w="9525">
                  <a:solidFill>
                    <a:schemeClr val="dk1">
                      <a:tint val="88500"/>
                    </a:schemeClr>
                  </a:solidFill>
                  <a:round/>
                </a:ln>
                <a:effectLst>
                  <a:outerShdw blurRad="40000" dist="23000" dir="5400000" rotWithShape="0">
                    <a:srgbClr val="000000">
                      <a:alpha val="35000"/>
                    </a:srgbClr>
                  </a:outerShdw>
                </a:effectLst>
              </c:spPr>
            </c:marker>
            <c:bubble3D val="0"/>
          </c:dPt>
          <c:xVal>
            <c:numRef>
              <c:f>Netflix!$I$30:$I$40</c:f>
              <c:numCache>
                <c:formatCode>General</c:formatCode>
                <c:ptCount val="11"/>
                <c:pt idx="0">
                  <c:v>-5</c:v>
                </c:pt>
                <c:pt idx="1">
                  <c:v>-4</c:v>
                </c:pt>
                <c:pt idx="2">
                  <c:v>-3</c:v>
                </c:pt>
                <c:pt idx="3">
                  <c:v>-2</c:v>
                </c:pt>
                <c:pt idx="4">
                  <c:v>-1</c:v>
                </c:pt>
                <c:pt idx="5">
                  <c:v>0</c:v>
                </c:pt>
                <c:pt idx="6">
                  <c:v>1</c:v>
                </c:pt>
                <c:pt idx="7">
                  <c:v>2</c:v>
                </c:pt>
                <c:pt idx="8">
                  <c:v>3</c:v>
                </c:pt>
                <c:pt idx="9">
                  <c:v>4</c:v>
                </c:pt>
                <c:pt idx="10">
                  <c:v>5</c:v>
                </c:pt>
              </c:numCache>
            </c:numRef>
          </c:xVal>
          <c:yVal>
            <c:numRef>
              <c:f>Netflix!$J$30:$J$40</c:f>
              <c:numCache>
                <c:formatCode>General</c:formatCode>
                <c:ptCount val="11"/>
                <c:pt idx="0">
                  <c:v>2.282575</c:v>
                </c:pt>
                <c:pt idx="1">
                  <c:v>2.2681550000000001</c:v>
                </c:pt>
                <c:pt idx="2">
                  <c:v>2.2364989999999998</c:v>
                </c:pt>
                <c:pt idx="3">
                  <c:v>2.9349789999999998</c:v>
                </c:pt>
                <c:pt idx="4">
                  <c:v>1.9147970000000001</c:v>
                </c:pt>
                <c:pt idx="5">
                  <c:v>3.67808</c:v>
                </c:pt>
                <c:pt idx="6">
                  <c:v>15.206327999999999</c:v>
                </c:pt>
                <c:pt idx="7">
                  <c:v>12.447806999999999</c:v>
                </c:pt>
                <c:pt idx="8">
                  <c:v>6.3144210000000003</c:v>
                </c:pt>
                <c:pt idx="9">
                  <c:v>5.1451820000000001</c:v>
                </c:pt>
                <c:pt idx="10">
                  <c:v>6.2808460000000004</c:v>
                </c:pt>
              </c:numCache>
            </c:numRef>
          </c:yVal>
          <c:smooth val="0"/>
        </c:ser>
        <c:dLbls>
          <c:showLegendKey val="0"/>
          <c:showVal val="0"/>
          <c:showCatName val="0"/>
          <c:showSerName val="0"/>
          <c:showPercent val="0"/>
          <c:showBubbleSize val="0"/>
        </c:dLbls>
        <c:axId val="200792408"/>
        <c:axId val="200793976"/>
      </c:scatterChart>
      <c:valAx>
        <c:axId val="200792408"/>
        <c:scaling>
          <c:orientation val="minMax"/>
          <c:max val="5"/>
          <c:min val="-5"/>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a:t>Day (relative to the post)</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00793976"/>
        <c:crossesAt val="0"/>
        <c:crossBetween val="midCat"/>
        <c:majorUnit val="1"/>
      </c:valAx>
      <c:valAx>
        <c:axId val="200793976"/>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a:t>Trading volume (M shares)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00792408"/>
        <c:crosses val="autoZero"/>
        <c:crossBetween val="midCat"/>
        <c:majorUnit val="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rgbClr val="FF0000"/>
                </a:solidFill>
                <a:latin typeface="+mn-lt"/>
                <a:ea typeface="+mn-ea"/>
                <a:cs typeface="+mn-cs"/>
              </a:defRPr>
            </a:pPr>
            <a:r>
              <a:rPr lang="en-CA">
                <a:solidFill>
                  <a:srgbClr val="FF0000"/>
                </a:solidFill>
              </a:rPr>
              <a:t>Before SEC social media regulation</a:t>
            </a:r>
            <a:endParaRPr lang="en-US">
              <a:solidFill>
                <a:srgbClr val="FF0000"/>
              </a:solidFill>
            </a:endParaRPr>
          </a:p>
        </c:rich>
      </c:tx>
      <c:overlay val="0"/>
      <c:spPr>
        <a:noFill/>
        <a:ln>
          <a:noFill/>
        </a:ln>
        <a:effectLst/>
      </c:spPr>
      <c:txPr>
        <a:bodyPr rot="0" spcFirstLastPara="1" vertOverflow="ellipsis" vert="horz" wrap="square" anchor="ctr" anchorCtr="1"/>
        <a:lstStyle/>
        <a:p>
          <a:pPr>
            <a:defRPr sz="2128" b="1" i="0" u="none" strike="noStrike" kern="1200" baseline="0">
              <a:solidFill>
                <a:srgbClr val="FF0000"/>
              </a:solidFill>
              <a:latin typeface="+mn-lt"/>
              <a:ea typeface="+mn-ea"/>
              <a:cs typeface="+mn-cs"/>
            </a:defRPr>
          </a:pPr>
          <a:endParaRPr lang="en-US"/>
        </a:p>
      </c:txPr>
    </c:title>
    <c:autoTitleDeleted val="0"/>
    <c:plotArea>
      <c:layout/>
      <c:scatterChart>
        <c:scatterStyle val="lineMarker"/>
        <c:varyColors val="0"/>
        <c:ser>
          <c:idx val="0"/>
          <c:order val="0"/>
          <c:tx>
            <c:strRef>
              <c:f>FF3PreSECFin!$B$15</c:f>
              <c:strCache>
                <c:ptCount val="1"/>
                <c:pt idx="0">
                  <c:v>mean</c:v>
                </c:pt>
              </c:strCache>
            </c:strRef>
          </c:tx>
          <c:spPr>
            <a:ln w="19050" cap="rnd">
              <a:solidFill>
                <a:schemeClr val="accent1"/>
              </a:solidFill>
              <a:round/>
            </a:ln>
            <a:effectLst>
              <a:outerShdw blurRad="40000" dist="23000" dir="5400000" rotWithShape="0">
                <a:srgbClr val="000000">
                  <a:alpha val="35000"/>
                </a:srgbClr>
              </a:outerShdw>
            </a:effectLst>
          </c:spPr>
          <c:marker>
            <c:symbol val="circle"/>
            <c:size val="5"/>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a:solidFill>
                  <a:schemeClr val="accent1"/>
                </a:solidFill>
                <a:round/>
              </a:ln>
              <a:effectLst>
                <a:outerShdw blurRad="40000" dist="23000" dir="5400000" rotWithShape="0">
                  <a:srgbClr val="000000">
                    <a:alpha val="35000"/>
                  </a:srgbClr>
                </a:outerShdw>
              </a:effectLst>
            </c:spPr>
          </c:marker>
          <c:xVal>
            <c:numRef>
              <c:f>FF3PreSECFin!$A$16:$A$26</c:f>
              <c:numCache>
                <c:formatCode>General</c:formatCode>
                <c:ptCount val="11"/>
                <c:pt idx="0">
                  <c:v>-5</c:v>
                </c:pt>
                <c:pt idx="1">
                  <c:v>-4</c:v>
                </c:pt>
                <c:pt idx="2">
                  <c:v>-3</c:v>
                </c:pt>
                <c:pt idx="3">
                  <c:v>-2</c:v>
                </c:pt>
                <c:pt idx="4">
                  <c:v>-1</c:v>
                </c:pt>
                <c:pt idx="5">
                  <c:v>0</c:v>
                </c:pt>
                <c:pt idx="6">
                  <c:v>1</c:v>
                </c:pt>
                <c:pt idx="7">
                  <c:v>2</c:v>
                </c:pt>
                <c:pt idx="8">
                  <c:v>3</c:v>
                </c:pt>
                <c:pt idx="9">
                  <c:v>4</c:v>
                </c:pt>
                <c:pt idx="10">
                  <c:v>5</c:v>
                </c:pt>
              </c:numCache>
            </c:numRef>
          </c:xVal>
          <c:yVal>
            <c:numRef>
              <c:f>FF3PreSECFin!$B$16:$B$26</c:f>
              <c:numCache>
                <c:formatCode>General</c:formatCode>
                <c:ptCount val="11"/>
                <c:pt idx="0">
                  <c:v>-5.1999999999999998E-2</c:v>
                </c:pt>
                <c:pt idx="1">
                  <c:v>-3.6999999999999998E-2</c:v>
                </c:pt>
                <c:pt idx="2">
                  <c:v>-8.2000000000000003E-2</c:v>
                </c:pt>
                <c:pt idx="3">
                  <c:v>-0.14899999999999999</c:v>
                </c:pt>
                <c:pt idx="4">
                  <c:v>-3.4000000000000002E-2</c:v>
                </c:pt>
                <c:pt idx="5">
                  <c:v>-1.7999999999999999E-2</c:v>
                </c:pt>
                <c:pt idx="6">
                  <c:v>1.4E-2</c:v>
                </c:pt>
                <c:pt idx="7">
                  <c:v>-0.14499999999999999</c:v>
                </c:pt>
                <c:pt idx="8">
                  <c:v>-0.127</c:v>
                </c:pt>
                <c:pt idx="9">
                  <c:v>-0.19900000000000001</c:v>
                </c:pt>
                <c:pt idx="10">
                  <c:v>-7.6999999999999999E-2</c:v>
                </c:pt>
              </c:numCache>
            </c:numRef>
          </c:yVal>
          <c:smooth val="0"/>
        </c:ser>
        <c:ser>
          <c:idx val="1"/>
          <c:order val="1"/>
          <c:tx>
            <c:strRef>
              <c:f>FF3PreSECFin!$C$15</c:f>
              <c:strCache>
                <c:ptCount val="1"/>
                <c:pt idx="0">
                  <c:v>min </c:v>
                </c:pt>
              </c:strCache>
            </c:strRef>
          </c:tx>
          <c:spPr>
            <a:ln w="19050" cap="rnd">
              <a:solidFill>
                <a:schemeClr val="accent1">
                  <a:alpha val="97000"/>
                </a:schemeClr>
              </a:solidFill>
              <a:prstDash val="sysDash"/>
              <a:round/>
            </a:ln>
            <a:effectLst>
              <a:outerShdw blurRad="40000" dist="23000" dir="5400000" rotWithShape="0">
                <a:srgbClr val="000000">
                  <a:alpha val="35000"/>
                </a:srgbClr>
              </a:outerShdw>
            </a:effectLst>
          </c:spPr>
          <c:marker>
            <c:symbol val="circle"/>
            <c:size val="5"/>
            <c:spPr>
              <a:noFill/>
              <a:ln w="9525">
                <a:solidFill>
                  <a:schemeClr val="accent1"/>
                </a:solidFill>
                <a:round/>
              </a:ln>
              <a:effectLst>
                <a:outerShdw blurRad="40000" dist="23000" dir="5400000" rotWithShape="0">
                  <a:srgbClr val="000000">
                    <a:alpha val="35000"/>
                  </a:srgbClr>
                </a:outerShdw>
              </a:effectLst>
            </c:spPr>
          </c:marker>
          <c:xVal>
            <c:numRef>
              <c:f>FF3PreSECFin!$A$16:$A$26</c:f>
              <c:numCache>
                <c:formatCode>General</c:formatCode>
                <c:ptCount val="11"/>
                <c:pt idx="0">
                  <c:v>-5</c:v>
                </c:pt>
                <c:pt idx="1">
                  <c:v>-4</c:v>
                </c:pt>
                <c:pt idx="2">
                  <c:v>-3</c:v>
                </c:pt>
                <c:pt idx="3">
                  <c:v>-2</c:v>
                </c:pt>
                <c:pt idx="4">
                  <c:v>-1</c:v>
                </c:pt>
                <c:pt idx="5">
                  <c:v>0</c:v>
                </c:pt>
                <c:pt idx="6">
                  <c:v>1</c:v>
                </c:pt>
                <c:pt idx="7">
                  <c:v>2</c:v>
                </c:pt>
                <c:pt idx="8">
                  <c:v>3</c:v>
                </c:pt>
                <c:pt idx="9">
                  <c:v>4</c:v>
                </c:pt>
                <c:pt idx="10">
                  <c:v>5</c:v>
                </c:pt>
              </c:numCache>
            </c:numRef>
          </c:xVal>
          <c:yVal>
            <c:numRef>
              <c:f>FF3PreSECFin!$C$16:$C$26</c:f>
              <c:numCache>
                <c:formatCode>General</c:formatCode>
                <c:ptCount val="11"/>
                <c:pt idx="0">
                  <c:v>-0.16400000000000001</c:v>
                </c:pt>
                <c:pt idx="1">
                  <c:v>-0.19900000000000001</c:v>
                </c:pt>
                <c:pt idx="2">
                  <c:v>-0.27300000000000002</c:v>
                </c:pt>
                <c:pt idx="3">
                  <c:v>-0.372</c:v>
                </c:pt>
                <c:pt idx="4">
                  <c:v>-0.29399999999999998</c:v>
                </c:pt>
                <c:pt idx="5">
                  <c:v>-0.35399999999999998</c:v>
                </c:pt>
                <c:pt idx="6">
                  <c:v>-0.36</c:v>
                </c:pt>
                <c:pt idx="7">
                  <c:v>-0.55200000000000005</c:v>
                </c:pt>
                <c:pt idx="8">
                  <c:v>-0.54700000000000004</c:v>
                </c:pt>
                <c:pt idx="9">
                  <c:v>-0.64</c:v>
                </c:pt>
                <c:pt idx="10">
                  <c:v>-0.53200000000000003</c:v>
                </c:pt>
              </c:numCache>
            </c:numRef>
          </c:yVal>
          <c:smooth val="0"/>
        </c:ser>
        <c:ser>
          <c:idx val="2"/>
          <c:order val="2"/>
          <c:tx>
            <c:strRef>
              <c:f>FF3PreSECFin!$D$15</c:f>
              <c:strCache>
                <c:ptCount val="1"/>
                <c:pt idx="0">
                  <c:v>max</c:v>
                </c:pt>
              </c:strCache>
            </c:strRef>
          </c:tx>
          <c:spPr>
            <a:ln w="19050" cap="rnd">
              <a:solidFill>
                <a:schemeClr val="accent1"/>
              </a:solidFill>
              <a:prstDash val="sysDash"/>
              <a:round/>
            </a:ln>
            <a:effectLst>
              <a:outerShdw blurRad="40000" dist="23000" dir="5400000" rotWithShape="0">
                <a:srgbClr val="000000">
                  <a:alpha val="35000"/>
                </a:srgbClr>
              </a:outerShdw>
            </a:effectLst>
          </c:spPr>
          <c:marker>
            <c:symbol val="circle"/>
            <c:size val="5"/>
            <c:spPr>
              <a:noFill/>
              <a:ln w="9525">
                <a:solidFill>
                  <a:schemeClr val="accent1"/>
                </a:solidFill>
                <a:round/>
              </a:ln>
              <a:effectLst>
                <a:outerShdw blurRad="40000" dist="23000" dir="5400000" rotWithShape="0">
                  <a:srgbClr val="000000">
                    <a:alpha val="35000"/>
                  </a:srgbClr>
                </a:outerShdw>
              </a:effectLst>
            </c:spPr>
          </c:marker>
          <c:xVal>
            <c:numRef>
              <c:f>FF3PreSECFin!$A$16:$A$26</c:f>
              <c:numCache>
                <c:formatCode>General</c:formatCode>
                <c:ptCount val="11"/>
                <c:pt idx="0">
                  <c:v>-5</c:v>
                </c:pt>
                <c:pt idx="1">
                  <c:v>-4</c:v>
                </c:pt>
                <c:pt idx="2">
                  <c:v>-3</c:v>
                </c:pt>
                <c:pt idx="3">
                  <c:v>-2</c:v>
                </c:pt>
                <c:pt idx="4">
                  <c:v>-1</c:v>
                </c:pt>
                <c:pt idx="5">
                  <c:v>0</c:v>
                </c:pt>
                <c:pt idx="6">
                  <c:v>1</c:v>
                </c:pt>
                <c:pt idx="7">
                  <c:v>2</c:v>
                </c:pt>
                <c:pt idx="8">
                  <c:v>3</c:v>
                </c:pt>
                <c:pt idx="9">
                  <c:v>4</c:v>
                </c:pt>
                <c:pt idx="10">
                  <c:v>5</c:v>
                </c:pt>
              </c:numCache>
            </c:numRef>
          </c:xVal>
          <c:yVal>
            <c:numRef>
              <c:f>FF3PreSECFin!$D$16:$D$26</c:f>
              <c:numCache>
                <c:formatCode>General</c:formatCode>
                <c:ptCount val="11"/>
                <c:pt idx="0">
                  <c:v>0.06</c:v>
                </c:pt>
                <c:pt idx="1">
                  <c:v>0.125</c:v>
                </c:pt>
                <c:pt idx="2">
                  <c:v>0</c:v>
                </c:pt>
                <c:pt idx="3">
                  <c:v>7.2999999999999995E-2</c:v>
                </c:pt>
                <c:pt idx="4">
                  <c:v>0.22600000000000001</c:v>
                </c:pt>
                <c:pt idx="5">
                  <c:v>0.318</c:v>
                </c:pt>
                <c:pt idx="6">
                  <c:v>0.38700000000000001</c:v>
                </c:pt>
                <c:pt idx="7">
                  <c:v>0.26100000000000001</c:v>
                </c:pt>
                <c:pt idx="8">
                  <c:v>0.29299999999999998</c:v>
                </c:pt>
                <c:pt idx="9">
                  <c:v>0.24299999999999999</c:v>
                </c:pt>
                <c:pt idx="10">
                  <c:v>0.379</c:v>
                </c:pt>
              </c:numCache>
            </c:numRef>
          </c:yVal>
          <c:smooth val="0"/>
        </c:ser>
        <c:dLbls>
          <c:showLegendKey val="0"/>
          <c:showVal val="0"/>
          <c:showCatName val="0"/>
          <c:showSerName val="0"/>
          <c:showPercent val="0"/>
          <c:showBubbleSize val="0"/>
        </c:dLbls>
        <c:axId val="200797112"/>
        <c:axId val="200794368"/>
      </c:scatterChart>
      <c:valAx>
        <c:axId val="200797112"/>
        <c:scaling>
          <c:orientation val="minMax"/>
          <c:max val="5"/>
          <c:min val="-5"/>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a:t>Day (relative to tweet)</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19050">
            <a:solidFill>
              <a:srgbClr val="C00000"/>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00794368"/>
        <c:crosses val="autoZero"/>
        <c:crossBetween val="midCat"/>
        <c:majorUnit val="1"/>
      </c:valAx>
      <c:valAx>
        <c:axId val="200794368"/>
        <c:scaling>
          <c:orientation val="minMax"/>
          <c:max val="1.2"/>
          <c:min val="-1.2"/>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a:t>Return (%)</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19050">
            <a:solidFill>
              <a:srgbClr val="C00000"/>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00797112"/>
        <c:crosses val="autoZero"/>
        <c:crossBetween val="midCat"/>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rgbClr val="FF0000"/>
                </a:solidFill>
                <a:latin typeface="+mn-lt"/>
                <a:ea typeface="+mn-ea"/>
                <a:cs typeface="+mn-cs"/>
              </a:defRPr>
            </a:pPr>
            <a:r>
              <a:rPr lang="en-CA">
                <a:solidFill>
                  <a:srgbClr val="FF0000"/>
                </a:solidFill>
              </a:rPr>
              <a:t>After SEC social media regulation</a:t>
            </a:r>
            <a:endParaRPr lang="en-US">
              <a:solidFill>
                <a:srgbClr val="FF0000"/>
              </a:solidFill>
            </a:endParaRPr>
          </a:p>
        </c:rich>
      </c:tx>
      <c:overlay val="0"/>
      <c:spPr>
        <a:noFill/>
        <a:ln>
          <a:noFill/>
        </a:ln>
        <a:effectLst/>
      </c:spPr>
      <c:txPr>
        <a:bodyPr rot="0" spcFirstLastPara="1" vertOverflow="ellipsis" vert="horz" wrap="square" anchor="ctr" anchorCtr="1"/>
        <a:lstStyle/>
        <a:p>
          <a:pPr>
            <a:defRPr sz="2128" b="1" i="0" u="none" strike="noStrike" kern="1200" baseline="0">
              <a:solidFill>
                <a:srgbClr val="FF0000"/>
              </a:solidFill>
              <a:latin typeface="+mn-lt"/>
              <a:ea typeface="+mn-ea"/>
              <a:cs typeface="+mn-cs"/>
            </a:defRPr>
          </a:pPr>
          <a:endParaRPr lang="en-US"/>
        </a:p>
      </c:txPr>
    </c:title>
    <c:autoTitleDeleted val="0"/>
    <c:plotArea>
      <c:layout/>
      <c:scatterChart>
        <c:scatterStyle val="lineMarker"/>
        <c:varyColors val="0"/>
        <c:ser>
          <c:idx val="0"/>
          <c:order val="0"/>
          <c:tx>
            <c:strRef>
              <c:f>FF3PostSECFin!$B$15</c:f>
              <c:strCache>
                <c:ptCount val="1"/>
                <c:pt idx="0">
                  <c:v>mean</c:v>
                </c:pt>
              </c:strCache>
            </c:strRef>
          </c:tx>
          <c:spPr>
            <a:ln w="19050" cap="rnd">
              <a:solidFill>
                <a:schemeClr val="accent1"/>
              </a:solidFill>
              <a:round/>
            </a:ln>
            <a:effectLst>
              <a:outerShdw blurRad="40000" dist="23000" dir="5400000" rotWithShape="0">
                <a:srgbClr val="000000">
                  <a:alpha val="35000"/>
                </a:srgbClr>
              </a:outerShdw>
            </a:effectLst>
          </c:spPr>
          <c:marker>
            <c:symbol val="circle"/>
            <c:size val="5"/>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a:solidFill>
                  <a:schemeClr val="accent1"/>
                </a:solidFill>
                <a:round/>
              </a:ln>
              <a:effectLst>
                <a:outerShdw blurRad="40000" dist="23000" dir="5400000" rotWithShape="0">
                  <a:srgbClr val="000000">
                    <a:alpha val="35000"/>
                  </a:srgbClr>
                </a:outerShdw>
              </a:effectLst>
            </c:spPr>
          </c:marker>
          <c:xVal>
            <c:numRef>
              <c:f>FF3PostSECFin!$A$16:$A$26</c:f>
              <c:numCache>
                <c:formatCode>General</c:formatCode>
                <c:ptCount val="11"/>
                <c:pt idx="0">
                  <c:v>-5</c:v>
                </c:pt>
                <c:pt idx="1">
                  <c:v>-4</c:v>
                </c:pt>
                <c:pt idx="2">
                  <c:v>-3</c:v>
                </c:pt>
                <c:pt idx="3">
                  <c:v>-2</c:v>
                </c:pt>
                <c:pt idx="4">
                  <c:v>-1</c:v>
                </c:pt>
                <c:pt idx="5">
                  <c:v>0</c:v>
                </c:pt>
                <c:pt idx="6">
                  <c:v>1</c:v>
                </c:pt>
                <c:pt idx="7">
                  <c:v>2</c:v>
                </c:pt>
                <c:pt idx="8">
                  <c:v>3</c:v>
                </c:pt>
                <c:pt idx="9">
                  <c:v>4</c:v>
                </c:pt>
                <c:pt idx="10">
                  <c:v>5</c:v>
                </c:pt>
              </c:numCache>
            </c:numRef>
          </c:xVal>
          <c:yVal>
            <c:numRef>
              <c:f>FF3PostSECFin!$B$16:$B$26</c:f>
              <c:numCache>
                <c:formatCode>General</c:formatCode>
                <c:ptCount val="11"/>
                <c:pt idx="0">
                  <c:v>-7.0000000000000001E-3</c:v>
                </c:pt>
                <c:pt idx="1">
                  <c:v>7.0999999999999994E-2</c:v>
                </c:pt>
                <c:pt idx="2">
                  <c:v>9.6000000000000002E-2</c:v>
                </c:pt>
                <c:pt idx="3">
                  <c:v>0.13700000000000001</c:v>
                </c:pt>
                <c:pt idx="4">
                  <c:v>0.315</c:v>
                </c:pt>
                <c:pt idx="5">
                  <c:v>0.59</c:v>
                </c:pt>
                <c:pt idx="6">
                  <c:v>0.50800000000000001</c:v>
                </c:pt>
                <c:pt idx="7">
                  <c:v>0.54800000000000004</c:v>
                </c:pt>
                <c:pt idx="8">
                  <c:v>0.59199999999999997</c:v>
                </c:pt>
                <c:pt idx="9">
                  <c:v>0.58299999999999996</c:v>
                </c:pt>
                <c:pt idx="10">
                  <c:v>0.56599999999999995</c:v>
                </c:pt>
              </c:numCache>
            </c:numRef>
          </c:yVal>
          <c:smooth val="0"/>
        </c:ser>
        <c:ser>
          <c:idx val="1"/>
          <c:order val="1"/>
          <c:tx>
            <c:strRef>
              <c:f>FF3PostSECFin!$C$15</c:f>
              <c:strCache>
                <c:ptCount val="1"/>
                <c:pt idx="0">
                  <c:v>min </c:v>
                </c:pt>
              </c:strCache>
            </c:strRef>
          </c:tx>
          <c:spPr>
            <a:ln w="19050" cap="rnd">
              <a:solidFill>
                <a:schemeClr val="accent1"/>
              </a:solidFill>
              <a:prstDash val="sysDash"/>
              <a:round/>
            </a:ln>
            <a:effectLst>
              <a:outerShdw blurRad="40000" dist="23000" dir="5400000" rotWithShape="0">
                <a:srgbClr val="000000">
                  <a:alpha val="35000"/>
                </a:srgbClr>
              </a:outerShdw>
            </a:effectLst>
          </c:spPr>
          <c:marker>
            <c:symbol val="circle"/>
            <c:size val="5"/>
            <c:spPr>
              <a:noFill/>
              <a:ln w="9525">
                <a:solidFill>
                  <a:schemeClr val="accent1"/>
                </a:solidFill>
                <a:round/>
              </a:ln>
              <a:effectLst>
                <a:outerShdw blurRad="40000" dist="23000" dir="5400000" rotWithShape="0">
                  <a:srgbClr val="000000">
                    <a:alpha val="35000"/>
                  </a:srgbClr>
                </a:outerShdw>
              </a:effectLst>
            </c:spPr>
          </c:marker>
          <c:xVal>
            <c:numRef>
              <c:f>FF3PostSECFin!$A$16:$A$26</c:f>
              <c:numCache>
                <c:formatCode>General</c:formatCode>
                <c:ptCount val="11"/>
                <c:pt idx="0">
                  <c:v>-5</c:v>
                </c:pt>
                <c:pt idx="1">
                  <c:v>-4</c:v>
                </c:pt>
                <c:pt idx="2">
                  <c:v>-3</c:v>
                </c:pt>
                <c:pt idx="3">
                  <c:v>-2</c:v>
                </c:pt>
                <c:pt idx="4">
                  <c:v>-1</c:v>
                </c:pt>
                <c:pt idx="5">
                  <c:v>0</c:v>
                </c:pt>
                <c:pt idx="6">
                  <c:v>1</c:v>
                </c:pt>
                <c:pt idx="7">
                  <c:v>2</c:v>
                </c:pt>
                <c:pt idx="8">
                  <c:v>3</c:v>
                </c:pt>
                <c:pt idx="9">
                  <c:v>4</c:v>
                </c:pt>
                <c:pt idx="10">
                  <c:v>5</c:v>
                </c:pt>
              </c:numCache>
            </c:numRef>
          </c:xVal>
          <c:yVal>
            <c:numRef>
              <c:f>FF3PostSECFin!$C$16:$C$26</c:f>
              <c:numCache>
                <c:formatCode>General</c:formatCode>
                <c:ptCount val="11"/>
                <c:pt idx="0">
                  <c:v>-0.112</c:v>
                </c:pt>
                <c:pt idx="1">
                  <c:v>-7.0999999999999994E-2</c:v>
                </c:pt>
                <c:pt idx="2">
                  <c:v>-9.8000000000000004E-2</c:v>
                </c:pt>
                <c:pt idx="3">
                  <c:v>-0.09</c:v>
                </c:pt>
                <c:pt idx="4">
                  <c:v>0.04</c:v>
                </c:pt>
                <c:pt idx="5">
                  <c:v>0.23300000000000001</c:v>
                </c:pt>
                <c:pt idx="6">
                  <c:v>0.121</c:v>
                </c:pt>
                <c:pt idx="7">
                  <c:v>0.13900000000000001</c:v>
                </c:pt>
                <c:pt idx="8">
                  <c:v>0.16400000000000001</c:v>
                </c:pt>
                <c:pt idx="9">
                  <c:v>0.13900000000000001</c:v>
                </c:pt>
                <c:pt idx="10">
                  <c:v>0.1</c:v>
                </c:pt>
              </c:numCache>
            </c:numRef>
          </c:yVal>
          <c:smooth val="0"/>
        </c:ser>
        <c:ser>
          <c:idx val="2"/>
          <c:order val="2"/>
          <c:tx>
            <c:strRef>
              <c:f>FF3PostSECFin!$D$15</c:f>
              <c:strCache>
                <c:ptCount val="1"/>
                <c:pt idx="0">
                  <c:v>max</c:v>
                </c:pt>
              </c:strCache>
            </c:strRef>
          </c:tx>
          <c:spPr>
            <a:ln w="19050" cap="rnd">
              <a:solidFill>
                <a:schemeClr val="accent1"/>
              </a:solidFill>
              <a:prstDash val="sysDash"/>
              <a:round/>
            </a:ln>
            <a:effectLst>
              <a:outerShdw blurRad="40000" dist="23000" dir="5400000" rotWithShape="0">
                <a:srgbClr val="000000">
                  <a:alpha val="35000"/>
                </a:srgbClr>
              </a:outerShdw>
            </a:effectLst>
          </c:spPr>
          <c:marker>
            <c:symbol val="circle"/>
            <c:size val="5"/>
            <c:spPr>
              <a:noFill/>
              <a:ln w="9525">
                <a:solidFill>
                  <a:schemeClr val="accent3"/>
                </a:solidFill>
                <a:round/>
              </a:ln>
              <a:effectLst>
                <a:outerShdw blurRad="40000" dist="23000" dir="5400000" rotWithShape="0">
                  <a:srgbClr val="000000">
                    <a:alpha val="35000"/>
                  </a:srgbClr>
                </a:outerShdw>
              </a:effectLst>
            </c:spPr>
          </c:marker>
          <c:xVal>
            <c:numRef>
              <c:f>FF3PostSECFin!$A$16:$A$26</c:f>
              <c:numCache>
                <c:formatCode>General</c:formatCode>
                <c:ptCount val="11"/>
                <c:pt idx="0">
                  <c:v>-5</c:v>
                </c:pt>
                <c:pt idx="1">
                  <c:v>-4</c:v>
                </c:pt>
                <c:pt idx="2">
                  <c:v>-3</c:v>
                </c:pt>
                <c:pt idx="3">
                  <c:v>-2</c:v>
                </c:pt>
                <c:pt idx="4">
                  <c:v>-1</c:v>
                </c:pt>
                <c:pt idx="5">
                  <c:v>0</c:v>
                </c:pt>
                <c:pt idx="6">
                  <c:v>1</c:v>
                </c:pt>
                <c:pt idx="7">
                  <c:v>2</c:v>
                </c:pt>
                <c:pt idx="8">
                  <c:v>3</c:v>
                </c:pt>
                <c:pt idx="9">
                  <c:v>4</c:v>
                </c:pt>
                <c:pt idx="10">
                  <c:v>5</c:v>
                </c:pt>
              </c:numCache>
            </c:numRef>
          </c:xVal>
          <c:yVal>
            <c:numRef>
              <c:f>FF3PostSECFin!$D$16:$D$26</c:f>
              <c:numCache>
                <c:formatCode>General</c:formatCode>
                <c:ptCount val="11"/>
                <c:pt idx="0">
                  <c:v>9.8000000000000004E-2</c:v>
                </c:pt>
                <c:pt idx="1">
                  <c:v>0.21299999999999999</c:v>
                </c:pt>
                <c:pt idx="2">
                  <c:v>0.28999999999999998</c:v>
                </c:pt>
                <c:pt idx="3">
                  <c:v>0.36499999999999999</c:v>
                </c:pt>
                <c:pt idx="4">
                  <c:v>0.58899999999999997</c:v>
                </c:pt>
                <c:pt idx="5">
                  <c:v>0.94599999999999995</c:v>
                </c:pt>
                <c:pt idx="6">
                  <c:v>0.89500000000000002</c:v>
                </c:pt>
                <c:pt idx="7">
                  <c:v>0.95799999999999996</c:v>
                </c:pt>
                <c:pt idx="8">
                  <c:v>1.02</c:v>
                </c:pt>
                <c:pt idx="9">
                  <c:v>1.028</c:v>
                </c:pt>
                <c:pt idx="10">
                  <c:v>1.0329999999999999</c:v>
                </c:pt>
              </c:numCache>
            </c:numRef>
          </c:yVal>
          <c:smooth val="0"/>
        </c:ser>
        <c:dLbls>
          <c:showLegendKey val="0"/>
          <c:showVal val="0"/>
          <c:showCatName val="0"/>
          <c:showSerName val="0"/>
          <c:showPercent val="0"/>
          <c:showBubbleSize val="0"/>
        </c:dLbls>
        <c:axId val="200796328"/>
        <c:axId val="200795936"/>
      </c:scatterChart>
      <c:valAx>
        <c:axId val="200796328"/>
        <c:scaling>
          <c:orientation val="minMax"/>
          <c:max val="5"/>
          <c:min val="-5"/>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a:t>Day (relative to tweet)</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19050">
            <a:solidFill>
              <a:srgbClr val="C00000"/>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00795936"/>
        <c:crosses val="autoZero"/>
        <c:crossBetween val="midCat"/>
        <c:majorUnit val="1"/>
      </c:valAx>
      <c:valAx>
        <c:axId val="200795936"/>
        <c:scaling>
          <c:orientation val="minMax"/>
          <c:max val="1.2"/>
          <c:min val="-1.2"/>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a:t>Return (%)</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19050">
            <a:solidFill>
              <a:srgbClr val="C00000"/>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200796328"/>
        <c:crosses val="autoZero"/>
        <c:crossBetween val="midCat"/>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Sheet2!$B$1</c:f>
              <c:strCache>
                <c:ptCount val="1"/>
                <c:pt idx="0">
                  <c:v>Tweeting firms</c:v>
                </c:pt>
              </c:strCache>
            </c:strRef>
          </c:tx>
          <c:spPr>
            <a:solidFill>
              <a:schemeClr val="accent1">
                <a:alpha val="70000"/>
              </a:schemeClr>
            </a:solidFill>
            <a:ln>
              <a:solidFill>
                <a:schemeClr val="accent1"/>
              </a:solidFill>
            </a:ln>
            <a:effectLst/>
          </c:spPr>
          <c:invertIfNegative val="0"/>
          <c:cat>
            <c:strRef>
              <c:f>Sheet2!$A$2:$A$13</c:f>
              <c:strCache>
                <c:ptCount val="12"/>
                <c:pt idx="0">
                  <c:v>Apr, 2008</c:v>
                </c:pt>
                <c:pt idx="1">
                  <c:v>Oct, 2008</c:v>
                </c:pt>
                <c:pt idx="2">
                  <c:v>Apr, 2009</c:v>
                </c:pt>
                <c:pt idx="3">
                  <c:v>Oct, 2009</c:v>
                </c:pt>
                <c:pt idx="4">
                  <c:v>Apr, 2010</c:v>
                </c:pt>
                <c:pt idx="5">
                  <c:v>Oct, 2010</c:v>
                </c:pt>
                <c:pt idx="6">
                  <c:v>Apr, 2011</c:v>
                </c:pt>
                <c:pt idx="7">
                  <c:v>Oct, 2011</c:v>
                </c:pt>
                <c:pt idx="8">
                  <c:v>Apr, 2012</c:v>
                </c:pt>
                <c:pt idx="9">
                  <c:v>Oct, 2012</c:v>
                </c:pt>
                <c:pt idx="10">
                  <c:v>Apr, 2013</c:v>
                </c:pt>
                <c:pt idx="11">
                  <c:v>Oct, 2013</c:v>
                </c:pt>
              </c:strCache>
            </c:strRef>
          </c:cat>
          <c:val>
            <c:numRef>
              <c:f>Sheet2!$B$2:$B$13</c:f>
              <c:numCache>
                <c:formatCode>General</c:formatCode>
                <c:ptCount val="12"/>
                <c:pt idx="0">
                  <c:v>3</c:v>
                </c:pt>
                <c:pt idx="1">
                  <c:v>22</c:v>
                </c:pt>
                <c:pt idx="2">
                  <c:v>119</c:v>
                </c:pt>
                <c:pt idx="3">
                  <c:v>377</c:v>
                </c:pt>
                <c:pt idx="4">
                  <c:v>545</c:v>
                </c:pt>
                <c:pt idx="5">
                  <c:v>678</c:v>
                </c:pt>
                <c:pt idx="6">
                  <c:v>816</c:v>
                </c:pt>
                <c:pt idx="7">
                  <c:v>955</c:v>
                </c:pt>
                <c:pt idx="8">
                  <c:v>1087</c:v>
                </c:pt>
                <c:pt idx="9">
                  <c:v>1219</c:v>
                </c:pt>
                <c:pt idx="10">
                  <c:v>1359</c:v>
                </c:pt>
                <c:pt idx="11">
                  <c:v>1468</c:v>
                </c:pt>
              </c:numCache>
            </c:numRef>
          </c:val>
        </c:ser>
        <c:ser>
          <c:idx val="1"/>
          <c:order val="1"/>
          <c:tx>
            <c:strRef>
              <c:f>Sheet2!$C$1</c:f>
              <c:strCache>
                <c:ptCount val="1"/>
                <c:pt idx="0">
                  <c:v>fin tweeting firms</c:v>
                </c:pt>
              </c:strCache>
            </c:strRef>
          </c:tx>
          <c:spPr>
            <a:pattFill prst="zigZag">
              <a:fgClr>
                <a:schemeClr val="tx1"/>
              </a:fgClr>
              <a:bgClr>
                <a:schemeClr val="bg1"/>
              </a:bgClr>
            </a:pattFill>
            <a:ln>
              <a:solidFill>
                <a:schemeClr val="accent1"/>
              </a:solidFill>
            </a:ln>
            <a:effectLst/>
          </c:spPr>
          <c:invertIfNegative val="0"/>
          <c:cat>
            <c:strRef>
              <c:f>Sheet2!$A$2:$A$13</c:f>
              <c:strCache>
                <c:ptCount val="12"/>
                <c:pt idx="0">
                  <c:v>Apr, 2008</c:v>
                </c:pt>
                <c:pt idx="1">
                  <c:v>Oct, 2008</c:v>
                </c:pt>
                <c:pt idx="2">
                  <c:v>Apr, 2009</c:v>
                </c:pt>
                <c:pt idx="3">
                  <c:v>Oct, 2009</c:v>
                </c:pt>
                <c:pt idx="4">
                  <c:v>Apr, 2010</c:v>
                </c:pt>
                <c:pt idx="5">
                  <c:v>Oct, 2010</c:v>
                </c:pt>
                <c:pt idx="6">
                  <c:v>Apr, 2011</c:v>
                </c:pt>
                <c:pt idx="7">
                  <c:v>Oct, 2011</c:v>
                </c:pt>
                <c:pt idx="8">
                  <c:v>Apr, 2012</c:v>
                </c:pt>
                <c:pt idx="9">
                  <c:v>Oct, 2012</c:v>
                </c:pt>
                <c:pt idx="10">
                  <c:v>Apr, 2013</c:v>
                </c:pt>
                <c:pt idx="11">
                  <c:v>Oct, 2013</c:v>
                </c:pt>
              </c:strCache>
            </c:strRef>
          </c:cat>
          <c:val>
            <c:numRef>
              <c:f>Sheet2!$C$2:$C$13</c:f>
              <c:numCache>
                <c:formatCode>General</c:formatCode>
                <c:ptCount val="12"/>
                <c:pt idx="0">
                  <c:v>0</c:v>
                </c:pt>
                <c:pt idx="1">
                  <c:v>2</c:v>
                </c:pt>
                <c:pt idx="2">
                  <c:v>18</c:v>
                </c:pt>
                <c:pt idx="3">
                  <c:v>96</c:v>
                </c:pt>
                <c:pt idx="4">
                  <c:v>160</c:v>
                </c:pt>
                <c:pt idx="5">
                  <c:v>207</c:v>
                </c:pt>
                <c:pt idx="6">
                  <c:v>263</c:v>
                </c:pt>
                <c:pt idx="7">
                  <c:v>351</c:v>
                </c:pt>
                <c:pt idx="8">
                  <c:v>406</c:v>
                </c:pt>
                <c:pt idx="9">
                  <c:v>437</c:v>
                </c:pt>
                <c:pt idx="10">
                  <c:v>474</c:v>
                </c:pt>
                <c:pt idx="11">
                  <c:v>529</c:v>
                </c:pt>
              </c:numCache>
            </c:numRef>
          </c:val>
        </c:ser>
        <c:dLbls>
          <c:showLegendKey val="0"/>
          <c:showVal val="0"/>
          <c:showCatName val="0"/>
          <c:showSerName val="0"/>
          <c:showPercent val="0"/>
          <c:showBubbleSize val="0"/>
        </c:dLbls>
        <c:gapWidth val="80"/>
        <c:overlap val="25"/>
        <c:axId val="200794760"/>
        <c:axId val="200795544"/>
      </c:barChart>
      <c:catAx>
        <c:axId val="200794760"/>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cap="none" spc="20" normalizeH="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200795544"/>
        <c:crosses val="autoZero"/>
        <c:auto val="1"/>
        <c:lblAlgn val="ctr"/>
        <c:lblOffset val="100"/>
        <c:noMultiLvlLbl val="0"/>
      </c:catAx>
      <c:valAx>
        <c:axId val="200795544"/>
        <c:scaling>
          <c:orientation val="minMax"/>
        </c:scaling>
        <c:delete val="0"/>
        <c:axPos val="l"/>
        <c:majorGridlines>
          <c:spPr>
            <a:ln w="9525" cap="flat" cmpd="sng" algn="ctr">
              <a:solidFill>
                <a:schemeClr val="bg1">
                  <a:lumMod val="6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spc="2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2007947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3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rgbClr val="FF0000"/>
                </a:solidFill>
                <a:latin typeface="+mn-lt"/>
                <a:ea typeface="+mn-ea"/>
                <a:cs typeface="+mn-cs"/>
              </a:defRPr>
            </a:pPr>
            <a:r>
              <a:rPr lang="en-CA">
                <a:solidFill>
                  <a:srgbClr val="FF0000"/>
                </a:solidFill>
              </a:rPr>
              <a:t>Before SEC social media regulation</a:t>
            </a:r>
            <a:endParaRPr lang="en-US">
              <a:solidFill>
                <a:srgbClr val="FF0000"/>
              </a:solidFill>
            </a:endParaRPr>
          </a:p>
        </c:rich>
      </c:tx>
      <c:overlay val="0"/>
      <c:spPr>
        <a:noFill/>
        <a:ln>
          <a:noFill/>
        </a:ln>
        <a:effectLst/>
      </c:spPr>
      <c:txPr>
        <a:bodyPr rot="0" spcFirstLastPara="1" vertOverflow="ellipsis" vert="horz" wrap="square" anchor="ctr" anchorCtr="1"/>
        <a:lstStyle/>
        <a:p>
          <a:pPr>
            <a:defRPr sz="2128" b="1" i="0" u="none" strike="noStrike" kern="1200" baseline="0">
              <a:solidFill>
                <a:srgbClr val="FF0000"/>
              </a:solidFill>
              <a:latin typeface="+mn-lt"/>
              <a:ea typeface="+mn-ea"/>
              <a:cs typeface="+mn-cs"/>
            </a:defRPr>
          </a:pPr>
          <a:endParaRPr lang="en-US"/>
        </a:p>
      </c:txPr>
    </c:title>
    <c:autoTitleDeleted val="0"/>
    <c:plotArea>
      <c:layout/>
      <c:scatterChart>
        <c:scatterStyle val="lineMarker"/>
        <c:varyColors val="0"/>
        <c:ser>
          <c:idx val="0"/>
          <c:order val="0"/>
          <c:tx>
            <c:strRef>
              <c:f>FF3PreSECFin!$B$15</c:f>
              <c:strCache>
                <c:ptCount val="1"/>
                <c:pt idx="0">
                  <c:v>mean</c:v>
                </c:pt>
              </c:strCache>
            </c:strRef>
          </c:tx>
          <c:spPr>
            <a:ln w="19050" cap="rnd">
              <a:solidFill>
                <a:schemeClr val="accent1"/>
              </a:solidFill>
              <a:round/>
            </a:ln>
            <a:effectLst>
              <a:outerShdw blurRad="40000" dist="23000" dir="5400000" rotWithShape="0">
                <a:srgbClr val="000000">
                  <a:alpha val="35000"/>
                </a:srgbClr>
              </a:outerShdw>
            </a:effectLst>
          </c:spPr>
          <c:marker>
            <c:symbol val="circle"/>
            <c:size val="5"/>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a:solidFill>
                  <a:schemeClr val="accent1"/>
                </a:solidFill>
                <a:round/>
              </a:ln>
              <a:effectLst>
                <a:outerShdw blurRad="40000" dist="23000" dir="5400000" rotWithShape="0">
                  <a:srgbClr val="000000">
                    <a:alpha val="35000"/>
                  </a:srgbClr>
                </a:outerShdw>
              </a:effectLst>
            </c:spPr>
          </c:marker>
          <c:xVal>
            <c:numRef>
              <c:f>FF3PreSECFin!$A$16:$A$26</c:f>
              <c:numCache>
                <c:formatCode>General</c:formatCode>
                <c:ptCount val="11"/>
                <c:pt idx="0">
                  <c:v>-5</c:v>
                </c:pt>
                <c:pt idx="1">
                  <c:v>-4</c:v>
                </c:pt>
                <c:pt idx="2">
                  <c:v>-3</c:v>
                </c:pt>
                <c:pt idx="3">
                  <c:v>-2</c:v>
                </c:pt>
                <c:pt idx="4">
                  <c:v>-1</c:v>
                </c:pt>
                <c:pt idx="5">
                  <c:v>0</c:v>
                </c:pt>
                <c:pt idx="6">
                  <c:v>1</c:v>
                </c:pt>
                <c:pt idx="7">
                  <c:v>2</c:v>
                </c:pt>
                <c:pt idx="8">
                  <c:v>3</c:v>
                </c:pt>
                <c:pt idx="9">
                  <c:v>4</c:v>
                </c:pt>
                <c:pt idx="10">
                  <c:v>5</c:v>
                </c:pt>
              </c:numCache>
            </c:numRef>
          </c:xVal>
          <c:yVal>
            <c:numRef>
              <c:f>FF3PreSECFin!$B$16:$B$26</c:f>
              <c:numCache>
                <c:formatCode>General</c:formatCode>
                <c:ptCount val="11"/>
                <c:pt idx="0">
                  <c:v>-5.1999999999999998E-2</c:v>
                </c:pt>
                <c:pt idx="1">
                  <c:v>-3.6999999999999998E-2</c:v>
                </c:pt>
                <c:pt idx="2">
                  <c:v>-8.2000000000000003E-2</c:v>
                </c:pt>
                <c:pt idx="3">
                  <c:v>-0.14899999999999999</c:v>
                </c:pt>
                <c:pt idx="4">
                  <c:v>-3.4000000000000002E-2</c:v>
                </c:pt>
                <c:pt idx="5">
                  <c:v>-1.7999999999999999E-2</c:v>
                </c:pt>
                <c:pt idx="6">
                  <c:v>1.4E-2</c:v>
                </c:pt>
                <c:pt idx="7">
                  <c:v>-0.14499999999999999</c:v>
                </c:pt>
                <c:pt idx="8">
                  <c:v>-0.127</c:v>
                </c:pt>
                <c:pt idx="9">
                  <c:v>-0.19900000000000001</c:v>
                </c:pt>
                <c:pt idx="10">
                  <c:v>-7.6999999999999999E-2</c:v>
                </c:pt>
              </c:numCache>
            </c:numRef>
          </c:yVal>
          <c:smooth val="0"/>
        </c:ser>
        <c:ser>
          <c:idx val="1"/>
          <c:order val="1"/>
          <c:tx>
            <c:strRef>
              <c:f>FF3PreSECFin!$C$15</c:f>
              <c:strCache>
                <c:ptCount val="1"/>
                <c:pt idx="0">
                  <c:v>min </c:v>
                </c:pt>
              </c:strCache>
            </c:strRef>
          </c:tx>
          <c:spPr>
            <a:ln w="19050" cap="rnd">
              <a:solidFill>
                <a:schemeClr val="accent1">
                  <a:alpha val="97000"/>
                </a:schemeClr>
              </a:solidFill>
              <a:prstDash val="sysDash"/>
              <a:round/>
            </a:ln>
            <a:effectLst>
              <a:outerShdw blurRad="40000" dist="23000" dir="5400000" rotWithShape="0">
                <a:srgbClr val="000000">
                  <a:alpha val="35000"/>
                </a:srgbClr>
              </a:outerShdw>
            </a:effectLst>
          </c:spPr>
          <c:marker>
            <c:symbol val="circle"/>
            <c:size val="5"/>
            <c:spPr>
              <a:noFill/>
              <a:ln w="9525">
                <a:solidFill>
                  <a:schemeClr val="accent1"/>
                </a:solidFill>
                <a:round/>
              </a:ln>
              <a:effectLst>
                <a:outerShdw blurRad="40000" dist="23000" dir="5400000" rotWithShape="0">
                  <a:srgbClr val="000000">
                    <a:alpha val="35000"/>
                  </a:srgbClr>
                </a:outerShdw>
              </a:effectLst>
            </c:spPr>
          </c:marker>
          <c:xVal>
            <c:numRef>
              <c:f>FF3PreSECFin!$A$16:$A$26</c:f>
              <c:numCache>
                <c:formatCode>General</c:formatCode>
                <c:ptCount val="11"/>
                <c:pt idx="0">
                  <c:v>-5</c:v>
                </c:pt>
                <c:pt idx="1">
                  <c:v>-4</c:v>
                </c:pt>
                <c:pt idx="2">
                  <c:v>-3</c:v>
                </c:pt>
                <c:pt idx="3">
                  <c:v>-2</c:v>
                </c:pt>
                <c:pt idx="4">
                  <c:v>-1</c:v>
                </c:pt>
                <c:pt idx="5">
                  <c:v>0</c:v>
                </c:pt>
                <c:pt idx="6">
                  <c:v>1</c:v>
                </c:pt>
                <c:pt idx="7">
                  <c:v>2</c:v>
                </c:pt>
                <c:pt idx="8">
                  <c:v>3</c:v>
                </c:pt>
                <c:pt idx="9">
                  <c:v>4</c:v>
                </c:pt>
                <c:pt idx="10">
                  <c:v>5</c:v>
                </c:pt>
              </c:numCache>
            </c:numRef>
          </c:xVal>
          <c:yVal>
            <c:numRef>
              <c:f>FF3PreSECFin!$C$16:$C$26</c:f>
              <c:numCache>
                <c:formatCode>General</c:formatCode>
                <c:ptCount val="11"/>
                <c:pt idx="0">
                  <c:v>-0.16400000000000001</c:v>
                </c:pt>
                <c:pt idx="1">
                  <c:v>-0.19900000000000001</c:v>
                </c:pt>
                <c:pt idx="2">
                  <c:v>-0.27300000000000002</c:v>
                </c:pt>
                <c:pt idx="3">
                  <c:v>-0.372</c:v>
                </c:pt>
                <c:pt idx="4">
                  <c:v>-0.29399999999999998</c:v>
                </c:pt>
                <c:pt idx="5">
                  <c:v>-0.35399999999999998</c:v>
                </c:pt>
                <c:pt idx="6">
                  <c:v>-0.36</c:v>
                </c:pt>
                <c:pt idx="7">
                  <c:v>-0.55200000000000005</c:v>
                </c:pt>
                <c:pt idx="8">
                  <c:v>-0.54700000000000004</c:v>
                </c:pt>
                <c:pt idx="9">
                  <c:v>-0.64</c:v>
                </c:pt>
                <c:pt idx="10">
                  <c:v>-0.53200000000000003</c:v>
                </c:pt>
              </c:numCache>
            </c:numRef>
          </c:yVal>
          <c:smooth val="0"/>
        </c:ser>
        <c:ser>
          <c:idx val="2"/>
          <c:order val="2"/>
          <c:tx>
            <c:strRef>
              <c:f>FF3PreSECFin!$D$15</c:f>
              <c:strCache>
                <c:ptCount val="1"/>
                <c:pt idx="0">
                  <c:v>max</c:v>
                </c:pt>
              </c:strCache>
            </c:strRef>
          </c:tx>
          <c:spPr>
            <a:ln w="19050" cap="rnd">
              <a:solidFill>
                <a:schemeClr val="accent1"/>
              </a:solidFill>
              <a:prstDash val="sysDash"/>
              <a:round/>
            </a:ln>
            <a:effectLst>
              <a:outerShdw blurRad="40000" dist="23000" dir="5400000" rotWithShape="0">
                <a:srgbClr val="000000">
                  <a:alpha val="35000"/>
                </a:srgbClr>
              </a:outerShdw>
            </a:effectLst>
          </c:spPr>
          <c:marker>
            <c:symbol val="circle"/>
            <c:size val="5"/>
            <c:spPr>
              <a:noFill/>
              <a:ln w="9525">
                <a:solidFill>
                  <a:schemeClr val="accent1"/>
                </a:solidFill>
                <a:round/>
              </a:ln>
              <a:effectLst>
                <a:outerShdw blurRad="40000" dist="23000" dir="5400000" rotWithShape="0">
                  <a:srgbClr val="000000">
                    <a:alpha val="35000"/>
                  </a:srgbClr>
                </a:outerShdw>
              </a:effectLst>
            </c:spPr>
          </c:marker>
          <c:xVal>
            <c:numRef>
              <c:f>FF3PreSECFin!$A$16:$A$26</c:f>
              <c:numCache>
                <c:formatCode>General</c:formatCode>
                <c:ptCount val="11"/>
                <c:pt idx="0">
                  <c:v>-5</c:v>
                </c:pt>
                <c:pt idx="1">
                  <c:v>-4</c:v>
                </c:pt>
                <c:pt idx="2">
                  <c:v>-3</c:v>
                </c:pt>
                <c:pt idx="3">
                  <c:v>-2</c:v>
                </c:pt>
                <c:pt idx="4">
                  <c:v>-1</c:v>
                </c:pt>
                <c:pt idx="5">
                  <c:v>0</c:v>
                </c:pt>
                <c:pt idx="6">
                  <c:v>1</c:v>
                </c:pt>
                <c:pt idx="7">
                  <c:v>2</c:v>
                </c:pt>
                <c:pt idx="8">
                  <c:v>3</c:v>
                </c:pt>
                <c:pt idx="9">
                  <c:v>4</c:v>
                </c:pt>
                <c:pt idx="10">
                  <c:v>5</c:v>
                </c:pt>
              </c:numCache>
            </c:numRef>
          </c:xVal>
          <c:yVal>
            <c:numRef>
              <c:f>FF3PreSECFin!$D$16:$D$26</c:f>
              <c:numCache>
                <c:formatCode>General</c:formatCode>
                <c:ptCount val="11"/>
                <c:pt idx="0">
                  <c:v>0.06</c:v>
                </c:pt>
                <c:pt idx="1">
                  <c:v>0.125</c:v>
                </c:pt>
                <c:pt idx="2">
                  <c:v>0</c:v>
                </c:pt>
                <c:pt idx="3">
                  <c:v>7.2999999999999995E-2</c:v>
                </c:pt>
                <c:pt idx="4">
                  <c:v>0.22600000000000001</c:v>
                </c:pt>
                <c:pt idx="5">
                  <c:v>0.318</c:v>
                </c:pt>
                <c:pt idx="6">
                  <c:v>0.38700000000000001</c:v>
                </c:pt>
                <c:pt idx="7">
                  <c:v>0.26100000000000001</c:v>
                </c:pt>
                <c:pt idx="8">
                  <c:v>0.29299999999999998</c:v>
                </c:pt>
                <c:pt idx="9">
                  <c:v>0.24299999999999999</c:v>
                </c:pt>
                <c:pt idx="10">
                  <c:v>0.379</c:v>
                </c:pt>
              </c:numCache>
            </c:numRef>
          </c:yVal>
          <c:smooth val="0"/>
        </c:ser>
        <c:dLbls>
          <c:showLegendKey val="0"/>
          <c:showVal val="0"/>
          <c:showCatName val="0"/>
          <c:showSerName val="0"/>
          <c:showPercent val="0"/>
          <c:showBubbleSize val="0"/>
        </c:dLbls>
        <c:axId val="195275592"/>
        <c:axId val="195277160"/>
      </c:scatterChart>
      <c:valAx>
        <c:axId val="195275592"/>
        <c:scaling>
          <c:orientation val="minMax"/>
          <c:max val="5"/>
          <c:min val="-5"/>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a:t>Day (relative to tweet)</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19050">
            <a:solidFill>
              <a:srgbClr val="C00000"/>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95277160"/>
        <c:crosses val="autoZero"/>
        <c:crossBetween val="midCat"/>
        <c:majorUnit val="1"/>
      </c:valAx>
      <c:valAx>
        <c:axId val="195277160"/>
        <c:scaling>
          <c:orientation val="minMax"/>
          <c:max val="1.2"/>
          <c:min val="-1.2"/>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a:t>Return (%)</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19050">
            <a:solidFill>
              <a:srgbClr val="C00000"/>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95275592"/>
        <c:crosses val="autoZero"/>
        <c:crossBetween val="midCat"/>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rgbClr val="FF0000"/>
                </a:solidFill>
                <a:latin typeface="+mn-lt"/>
                <a:ea typeface="+mn-ea"/>
                <a:cs typeface="+mn-cs"/>
              </a:defRPr>
            </a:pPr>
            <a:r>
              <a:rPr lang="en-CA">
                <a:solidFill>
                  <a:srgbClr val="FF0000"/>
                </a:solidFill>
              </a:rPr>
              <a:t>After SEC social media regulation</a:t>
            </a:r>
            <a:endParaRPr lang="en-US">
              <a:solidFill>
                <a:srgbClr val="FF0000"/>
              </a:solidFill>
            </a:endParaRPr>
          </a:p>
        </c:rich>
      </c:tx>
      <c:overlay val="0"/>
      <c:spPr>
        <a:noFill/>
        <a:ln>
          <a:noFill/>
        </a:ln>
        <a:effectLst/>
      </c:spPr>
      <c:txPr>
        <a:bodyPr rot="0" spcFirstLastPara="1" vertOverflow="ellipsis" vert="horz" wrap="square" anchor="ctr" anchorCtr="1"/>
        <a:lstStyle/>
        <a:p>
          <a:pPr>
            <a:defRPr sz="2128" b="1" i="0" u="none" strike="noStrike" kern="1200" baseline="0">
              <a:solidFill>
                <a:srgbClr val="FF0000"/>
              </a:solidFill>
              <a:latin typeface="+mn-lt"/>
              <a:ea typeface="+mn-ea"/>
              <a:cs typeface="+mn-cs"/>
            </a:defRPr>
          </a:pPr>
          <a:endParaRPr lang="en-US"/>
        </a:p>
      </c:txPr>
    </c:title>
    <c:autoTitleDeleted val="0"/>
    <c:plotArea>
      <c:layout/>
      <c:scatterChart>
        <c:scatterStyle val="lineMarker"/>
        <c:varyColors val="0"/>
        <c:ser>
          <c:idx val="0"/>
          <c:order val="0"/>
          <c:tx>
            <c:strRef>
              <c:f>FF3PostSECFin!$B$15</c:f>
              <c:strCache>
                <c:ptCount val="1"/>
                <c:pt idx="0">
                  <c:v>mean</c:v>
                </c:pt>
              </c:strCache>
            </c:strRef>
          </c:tx>
          <c:spPr>
            <a:ln w="19050" cap="rnd">
              <a:solidFill>
                <a:schemeClr val="accent1"/>
              </a:solidFill>
              <a:round/>
            </a:ln>
            <a:effectLst>
              <a:outerShdw blurRad="40000" dist="23000" dir="5400000" rotWithShape="0">
                <a:srgbClr val="000000">
                  <a:alpha val="35000"/>
                </a:srgbClr>
              </a:outerShdw>
            </a:effectLst>
          </c:spPr>
          <c:marker>
            <c:symbol val="circle"/>
            <c:size val="5"/>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w="9525">
                <a:solidFill>
                  <a:schemeClr val="accent1"/>
                </a:solidFill>
                <a:round/>
              </a:ln>
              <a:effectLst>
                <a:outerShdw blurRad="40000" dist="23000" dir="5400000" rotWithShape="0">
                  <a:srgbClr val="000000">
                    <a:alpha val="35000"/>
                  </a:srgbClr>
                </a:outerShdw>
              </a:effectLst>
            </c:spPr>
          </c:marker>
          <c:xVal>
            <c:numRef>
              <c:f>FF3PostSECFin!$A$16:$A$26</c:f>
              <c:numCache>
                <c:formatCode>General</c:formatCode>
                <c:ptCount val="11"/>
                <c:pt idx="0">
                  <c:v>-5</c:v>
                </c:pt>
                <c:pt idx="1">
                  <c:v>-4</c:v>
                </c:pt>
                <c:pt idx="2">
                  <c:v>-3</c:v>
                </c:pt>
                <c:pt idx="3">
                  <c:v>-2</c:v>
                </c:pt>
                <c:pt idx="4">
                  <c:v>-1</c:v>
                </c:pt>
                <c:pt idx="5">
                  <c:v>0</c:v>
                </c:pt>
                <c:pt idx="6">
                  <c:v>1</c:v>
                </c:pt>
                <c:pt idx="7">
                  <c:v>2</c:v>
                </c:pt>
                <c:pt idx="8">
                  <c:v>3</c:v>
                </c:pt>
                <c:pt idx="9">
                  <c:v>4</c:v>
                </c:pt>
                <c:pt idx="10">
                  <c:v>5</c:v>
                </c:pt>
              </c:numCache>
            </c:numRef>
          </c:xVal>
          <c:yVal>
            <c:numRef>
              <c:f>FF3PostSECFin!$B$16:$B$26</c:f>
              <c:numCache>
                <c:formatCode>General</c:formatCode>
                <c:ptCount val="11"/>
                <c:pt idx="0">
                  <c:v>-7.0000000000000001E-3</c:v>
                </c:pt>
                <c:pt idx="1">
                  <c:v>7.0999999999999994E-2</c:v>
                </c:pt>
                <c:pt idx="2">
                  <c:v>9.6000000000000002E-2</c:v>
                </c:pt>
                <c:pt idx="3">
                  <c:v>0.13700000000000001</c:v>
                </c:pt>
                <c:pt idx="4">
                  <c:v>0.315</c:v>
                </c:pt>
                <c:pt idx="5">
                  <c:v>0.59</c:v>
                </c:pt>
                <c:pt idx="6">
                  <c:v>0.50800000000000001</c:v>
                </c:pt>
                <c:pt idx="7">
                  <c:v>0.54800000000000004</c:v>
                </c:pt>
                <c:pt idx="8">
                  <c:v>0.59199999999999997</c:v>
                </c:pt>
                <c:pt idx="9">
                  <c:v>0.58299999999999996</c:v>
                </c:pt>
                <c:pt idx="10">
                  <c:v>0.56599999999999995</c:v>
                </c:pt>
              </c:numCache>
            </c:numRef>
          </c:yVal>
          <c:smooth val="0"/>
        </c:ser>
        <c:ser>
          <c:idx val="1"/>
          <c:order val="1"/>
          <c:tx>
            <c:strRef>
              <c:f>FF3PostSECFin!$C$15</c:f>
              <c:strCache>
                <c:ptCount val="1"/>
                <c:pt idx="0">
                  <c:v>min </c:v>
                </c:pt>
              </c:strCache>
            </c:strRef>
          </c:tx>
          <c:spPr>
            <a:ln w="19050" cap="rnd">
              <a:solidFill>
                <a:schemeClr val="accent1"/>
              </a:solidFill>
              <a:prstDash val="sysDash"/>
              <a:round/>
            </a:ln>
            <a:effectLst>
              <a:outerShdw blurRad="40000" dist="23000" dir="5400000" rotWithShape="0">
                <a:srgbClr val="000000">
                  <a:alpha val="35000"/>
                </a:srgbClr>
              </a:outerShdw>
            </a:effectLst>
          </c:spPr>
          <c:marker>
            <c:symbol val="circle"/>
            <c:size val="5"/>
            <c:spPr>
              <a:noFill/>
              <a:ln w="9525">
                <a:solidFill>
                  <a:schemeClr val="accent1"/>
                </a:solidFill>
                <a:round/>
              </a:ln>
              <a:effectLst>
                <a:outerShdw blurRad="40000" dist="23000" dir="5400000" rotWithShape="0">
                  <a:srgbClr val="000000">
                    <a:alpha val="35000"/>
                  </a:srgbClr>
                </a:outerShdw>
              </a:effectLst>
            </c:spPr>
          </c:marker>
          <c:xVal>
            <c:numRef>
              <c:f>FF3PostSECFin!$A$16:$A$26</c:f>
              <c:numCache>
                <c:formatCode>General</c:formatCode>
                <c:ptCount val="11"/>
                <c:pt idx="0">
                  <c:v>-5</c:v>
                </c:pt>
                <c:pt idx="1">
                  <c:v>-4</c:v>
                </c:pt>
                <c:pt idx="2">
                  <c:v>-3</c:v>
                </c:pt>
                <c:pt idx="3">
                  <c:v>-2</c:v>
                </c:pt>
                <c:pt idx="4">
                  <c:v>-1</c:v>
                </c:pt>
                <c:pt idx="5">
                  <c:v>0</c:v>
                </c:pt>
                <c:pt idx="6">
                  <c:v>1</c:v>
                </c:pt>
                <c:pt idx="7">
                  <c:v>2</c:v>
                </c:pt>
                <c:pt idx="8">
                  <c:v>3</c:v>
                </c:pt>
                <c:pt idx="9">
                  <c:v>4</c:v>
                </c:pt>
                <c:pt idx="10">
                  <c:v>5</c:v>
                </c:pt>
              </c:numCache>
            </c:numRef>
          </c:xVal>
          <c:yVal>
            <c:numRef>
              <c:f>FF3PostSECFin!$C$16:$C$26</c:f>
              <c:numCache>
                <c:formatCode>General</c:formatCode>
                <c:ptCount val="11"/>
                <c:pt idx="0">
                  <c:v>-0.112</c:v>
                </c:pt>
                <c:pt idx="1">
                  <c:v>-7.0999999999999994E-2</c:v>
                </c:pt>
                <c:pt idx="2">
                  <c:v>-9.8000000000000004E-2</c:v>
                </c:pt>
                <c:pt idx="3">
                  <c:v>-0.09</c:v>
                </c:pt>
                <c:pt idx="4">
                  <c:v>0.04</c:v>
                </c:pt>
                <c:pt idx="5">
                  <c:v>0.23300000000000001</c:v>
                </c:pt>
                <c:pt idx="6">
                  <c:v>0.121</c:v>
                </c:pt>
                <c:pt idx="7">
                  <c:v>0.13900000000000001</c:v>
                </c:pt>
                <c:pt idx="8">
                  <c:v>0.16400000000000001</c:v>
                </c:pt>
                <c:pt idx="9">
                  <c:v>0.13900000000000001</c:v>
                </c:pt>
                <c:pt idx="10">
                  <c:v>0.1</c:v>
                </c:pt>
              </c:numCache>
            </c:numRef>
          </c:yVal>
          <c:smooth val="0"/>
        </c:ser>
        <c:ser>
          <c:idx val="2"/>
          <c:order val="2"/>
          <c:tx>
            <c:strRef>
              <c:f>FF3PostSECFin!$D$15</c:f>
              <c:strCache>
                <c:ptCount val="1"/>
                <c:pt idx="0">
                  <c:v>max</c:v>
                </c:pt>
              </c:strCache>
            </c:strRef>
          </c:tx>
          <c:spPr>
            <a:ln w="19050" cap="rnd">
              <a:solidFill>
                <a:schemeClr val="accent1"/>
              </a:solidFill>
              <a:prstDash val="sysDash"/>
              <a:round/>
            </a:ln>
            <a:effectLst>
              <a:outerShdw blurRad="40000" dist="23000" dir="5400000" rotWithShape="0">
                <a:srgbClr val="000000">
                  <a:alpha val="35000"/>
                </a:srgbClr>
              </a:outerShdw>
            </a:effectLst>
          </c:spPr>
          <c:marker>
            <c:symbol val="circle"/>
            <c:size val="5"/>
            <c:spPr>
              <a:noFill/>
              <a:ln w="9525">
                <a:solidFill>
                  <a:schemeClr val="accent3"/>
                </a:solidFill>
                <a:round/>
              </a:ln>
              <a:effectLst>
                <a:outerShdw blurRad="40000" dist="23000" dir="5400000" rotWithShape="0">
                  <a:srgbClr val="000000">
                    <a:alpha val="35000"/>
                  </a:srgbClr>
                </a:outerShdw>
              </a:effectLst>
            </c:spPr>
          </c:marker>
          <c:xVal>
            <c:numRef>
              <c:f>FF3PostSECFin!$A$16:$A$26</c:f>
              <c:numCache>
                <c:formatCode>General</c:formatCode>
                <c:ptCount val="11"/>
                <c:pt idx="0">
                  <c:v>-5</c:v>
                </c:pt>
                <c:pt idx="1">
                  <c:v>-4</c:v>
                </c:pt>
                <c:pt idx="2">
                  <c:v>-3</c:v>
                </c:pt>
                <c:pt idx="3">
                  <c:v>-2</c:v>
                </c:pt>
                <c:pt idx="4">
                  <c:v>-1</c:v>
                </c:pt>
                <c:pt idx="5">
                  <c:v>0</c:v>
                </c:pt>
                <c:pt idx="6">
                  <c:v>1</c:v>
                </c:pt>
                <c:pt idx="7">
                  <c:v>2</c:v>
                </c:pt>
                <c:pt idx="8">
                  <c:v>3</c:v>
                </c:pt>
                <c:pt idx="9">
                  <c:v>4</c:v>
                </c:pt>
                <c:pt idx="10">
                  <c:v>5</c:v>
                </c:pt>
              </c:numCache>
            </c:numRef>
          </c:xVal>
          <c:yVal>
            <c:numRef>
              <c:f>FF3PostSECFin!$D$16:$D$26</c:f>
              <c:numCache>
                <c:formatCode>General</c:formatCode>
                <c:ptCount val="11"/>
                <c:pt idx="0">
                  <c:v>9.8000000000000004E-2</c:v>
                </c:pt>
                <c:pt idx="1">
                  <c:v>0.21299999999999999</c:v>
                </c:pt>
                <c:pt idx="2">
                  <c:v>0.28999999999999998</c:v>
                </c:pt>
                <c:pt idx="3">
                  <c:v>0.36499999999999999</c:v>
                </c:pt>
                <c:pt idx="4">
                  <c:v>0.58899999999999997</c:v>
                </c:pt>
                <c:pt idx="5">
                  <c:v>0.94599999999999995</c:v>
                </c:pt>
                <c:pt idx="6">
                  <c:v>0.89500000000000002</c:v>
                </c:pt>
                <c:pt idx="7">
                  <c:v>0.95799999999999996</c:v>
                </c:pt>
                <c:pt idx="8">
                  <c:v>1.02</c:v>
                </c:pt>
                <c:pt idx="9">
                  <c:v>1.028</c:v>
                </c:pt>
                <c:pt idx="10">
                  <c:v>1.0329999999999999</c:v>
                </c:pt>
              </c:numCache>
            </c:numRef>
          </c:yVal>
          <c:smooth val="0"/>
        </c:ser>
        <c:dLbls>
          <c:showLegendKey val="0"/>
          <c:showVal val="0"/>
          <c:showCatName val="0"/>
          <c:showSerName val="0"/>
          <c:showPercent val="0"/>
          <c:showBubbleSize val="0"/>
        </c:dLbls>
        <c:axId val="195277552"/>
        <c:axId val="195279904"/>
      </c:scatterChart>
      <c:valAx>
        <c:axId val="195277552"/>
        <c:scaling>
          <c:orientation val="minMax"/>
          <c:max val="5"/>
          <c:min val="-5"/>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a:t>Day (relative to tweet)</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19050">
            <a:solidFill>
              <a:srgbClr val="C00000"/>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95279904"/>
        <c:crosses val="autoZero"/>
        <c:crossBetween val="midCat"/>
        <c:majorUnit val="1"/>
      </c:valAx>
      <c:valAx>
        <c:axId val="195279904"/>
        <c:scaling>
          <c:orientation val="minMax"/>
          <c:max val="1.2"/>
          <c:min val="-1.2"/>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a:t>Return (%)</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19050">
            <a:solidFill>
              <a:srgbClr val="C00000"/>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95277552"/>
        <c:crosses val="autoZero"/>
        <c:crossBetween val="midCat"/>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4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4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4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4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1197"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4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BE158C-3221-4B99-B712-ED8DBABF6E3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E7930A47-26B9-445F-A1C6-F48C8FE40662}">
      <dgm:prSet phldrT="[Text]"/>
      <dgm:spPr/>
      <dgm:t>
        <a:bodyPr/>
        <a:lstStyle/>
        <a:p>
          <a:r>
            <a:rPr lang="en-US" dirty="0" smtClean="0"/>
            <a:t>Negative when</a:t>
          </a:r>
          <a:endParaRPr lang="en-US" dirty="0"/>
        </a:p>
      </dgm:t>
    </dgm:pt>
    <dgm:pt modelId="{0801EF3E-065C-4486-83ED-87CD2B90B7A0}" type="parTrans" cxnId="{F1BBDE1D-CDCA-425C-A751-5E0AFD90061C}">
      <dgm:prSet/>
      <dgm:spPr/>
      <dgm:t>
        <a:bodyPr/>
        <a:lstStyle/>
        <a:p>
          <a:endParaRPr lang="en-US"/>
        </a:p>
      </dgm:t>
    </dgm:pt>
    <dgm:pt modelId="{437EC6AC-7803-4D37-A905-A6ADABFC49D6}" type="sibTrans" cxnId="{F1BBDE1D-CDCA-425C-A751-5E0AFD90061C}">
      <dgm:prSet/>
      <dgm:spPr/>
      <dgm:t>
        <a:bodyPr/>
        <a:lstStyle/>
        <a:p>
          <a:endParaRPr lang="en-US"/>
        </a:p>
      </dgm:t>
    </dgm:pt>
    <dgm:pt modelId="{18BB9CB7-5EAB-4F06-9396-4EA62099A457}">
      <dgm:prSet phldrT="[Text]"/>
      <dgm:spPr/>
      <dgm:t>
        <a:bodyPr/>
        <a:lstStyle/>
        <a:p>
          <a:r>
            <a:rPr lang="en-US" dirty="0" smtClean="0"/>
            <a:t>Friday afternoon</a:t>
          </a:r>
          <a:endParaRPr lang="en-US" dirty="0"/>
        </a:p>
      </dgm:t>
    </dgm:pt>
    <dgm:pt modelId="{7604D825-A290-4A4E-A484-72F7AFEFFD8B}" type="parTrans" cxnId="{67FB3E65-84CA-45D0-B760-EDDBDF57CF6C}">
      <dgm:prSet/>
      <dgm:spPr/>
      <dgm:t>
        <a:bodyPr/>
        <a:lstStyle/>
        <a:p>
          <a:endParaRPr lang="en-US"/>
        </a:p>
      </dgm:t>
    </dgm:pt>
    <dgm:pt modelId="{ADF8C9B7-BF23-4C82-8D2B-D664749D3ED6}" type="sibTrans" cxnId="{67FB3E65-84CA-45D0-B760-EDDBDF57CF6C}">
      <dgm:prSet/>
      <dgm:spPr/>
      <dgm:t>
        <a:bodyPr/>
        <a:lstStyle/>
        <a:p>
          <a:endParaRPr lang="en-US"/>
        </a:p>
      </dgm:t>
    </dgm:pt>
    <dgm:pt modelId="{DFD92C0A-F5E5-4688-A46D-D974A3135CCB}">
      <dgm:prSet phldrT="[Text]"/>
      <dgm:spPr/>
      <dgm:t>
        <a:bodyPr/>
        <a:lstStyle/>
        <a:p>
          <a:r>
            <a:rPr lang="en-US" dirty="0" smtClean="0"/>
            <a:t>Outside of market hours</a:t>
          </a:r>
          <a:endParaRPr lang="en-US" dirty="0"/>
        </a:p>
      </dgm:t>
    </dgm:pt>
    <dgm:pt modelId="{8E3943E9-8268-4BCB-9B27-A7ACD9982626}" type="parTrans" cxnId="{D6A1AC2F-90D0-4618-8D01-0B74A6CDC82D}">
      <dgm:prSet/>
      <dgm:spPr/>
      <dgm:t>
        <a:bodyPr/>
        <a:lstStyle/>
        <a:p>
          <a:endParaRPr lang="en-US"/>
        </a:p>
      </dgm:t>
    </dgm:pt>
    <dgm:pt modelId="{61850EA9-8FFA-4350-8F6F-BF0B2F2EA197}" type="sibTrans" cxnId="{D6A1AC2F-90D0-4618-8D01-0B74A6CDC82D}">
      <dgm:prSet/>
      <dgm:spPr/>
      <dgm:t>
        <a:bodyPr/>
        <a:lstStyle/>
        <a:p>
          <a:endParaRPr lang="en-US"/>
        </a:p>
      </dgm:t>
    </dgm:pt>
    <dgm:pt modelId="{5D4B06E2-8DAE-4269-8E28-25AA4DE8BB1F}">
      <dgm:prSet phldrT="[Text]"/>
      <dgm:spPr/>
      <dgm:t>
        <a:bodyPr/>
        <a:lstStyle/>
        <a:p>
          <a:r>
            <a:rPr lang="en-US" dirty="0" smtClean="0"/>
            <a:t>Not negative when</a:t>
          </a:r>
          <a:endParaRPr lang="en-US" dirty="0"/>
        </a:p>
      </dgm:t>
    </dgm:pt>
    <dgm:pt modelId="{38EEE492-CB17-4CB3-A0BE-4E8573D5F408}" type="parTrans" cxnId="{1B1EB2BC-EE59-4906-919B-DEDFE4DD07BB}">
      <dgm:prSet/>
      <dgm:spPr/>
      <dgm:t>
        <a:bodyPr/>
        <a:lstStyle/>
        <a:p>
          <a:endParaRPr lang="en-US"/>
        </a:p>
      </dgm:t>
    </dgm:pt>
    <dgm:pt modelId="{0C671B6E-A907-497B-8ADE-C6B35827027C}" type="sibTrans" cxnId="{1B1EB2BC-EE59-4906-919B-DEDFE4DD07BB}">
      <dgm:prSet/>
      <dgm:spPr/>
      <dgm:t>
        <a:bodyPr/>
        <a:lstStyle/>
        <a:p>
          <a:endParaRPr lang="en-US"/>
        </a:p>
      </dgm:t>
    </dgm:pt>
    <dgm:pt modelId="{3ED12BCC-6D0B-4C0E-ABC5-9540E8C67FFD}">
      <dgm:prSet phldrT="[Text]"/>
      <dgm:spPr/>
      <dgm:t>
        <a:bodyPr/>
        <a:lstStyle/>
        <a:p>
          <a:r>
            <a:rPr lang="en-US" dirty="0" smtClean="0"/>
            <a:t>During earnings announcements period</a:t>
          </a:r>
          <a:endParaRPr lang="en-US" dirty="0"/>
        </a:p>
      </dgm:t>
    </dgm:pt>
    <dgm:pt modelId="{237F7702-C9B8-4FB2-A8D2-8686B385D812}" type="parTrans" cxnId="{B3CC6BD1-284C-4B4C-BEA6-2E8EA4E62460}">
      <dgm:prSet/>
      <dgm:spPr/>
      <dgm:t>
        <a:bodyPr/>
        <a:lstStyle/>
        <a:p>
          <a:endParaRPr lang="en-US"/>
        </a:p>
      </dgm:t>
    </dgm:pt>
    <dgm:pt modelId="{C28C014F-DAFA-40EA-9EA5-8BA13A857A88}" type="sibTrans" cxnId="{B3CC6BD1-284C-4B4C-BEA6-2E8EA4E62460}">
      <dgm:prSet/>
      <dgm:spPr/>
      <dgm:t>
        <a:bodyPr/>
        <a:lstStyle/>
        <a:p>
          <a:endParaRPr lang="en-US"/>
        </a:p>
      </dgm:t>
    </dgm:pt>
    <dgm:pt modelId="{47CA7025-5601-4E47-A671-1FC27BDF7775}">
      <dgm:prSet phldrT="[Text]"/>
      <dgm:spPr/>
      <dgm:t>
        <a:bodyPr/>
        <a:lstStyle/>
        <a:p>
          <a:r>
            <a:rPr lang="en-US" dirty="0" smtClean="0"/>
            <a:t>During market hours</a:t>
          </a:r>
          <a:endParaRPr lang="en-US" dirty="0"/>
        </a:p>
      </dgm:t>
    </dgm:pt>
    <dgm:pt modelId="{E42FF88B-F82F-4AC6-A196-8FCFF01F7A47}" type="parTrans" cxnId="{1743B954-2401-4EF1-A3A9-CB84D8F8CCB6}">
      <dgm:prSet/>
      <dgm:spPr/>
      <dgm:t>
        <a:bodyPr/>
        <a:lstStyle/>
        <a:p>
          <a:endParaRPr lang="en-US"/>
        </a:p>
      </dgm:t>
    </dgm:pt>
    <dgm:pt modelId="{EE7C26B2-92A7-4F94-87FB-D13FAA0B0D0C}" type="sibTrans" cxnId="{1743B954-2401-4EF1-A3A9-CB84D8F8CCB6}">
      <dgm:prSet/>
      <dgm:spPr/>
      <dgm:t>
        <a:bodyPr/>
        <a:lstStyle/>
        <a:p>
          <a:endParaRPr lang="en-US"/>
        </a:p>
      </dgm:t>
    </dgm:pt>
    <dgm:pt modelId="{4E1816D3-27F2-43D1-BEF7-4A609A33E661}">
      <dgm:prSet phldrT="[Text]"/>
      <dgm:spPr/>
      <dgm:t>
        <a:bodyPr/>
        <a:lstStyle/>
        <a:p>
          <a:r>
            <a:rPr lang="en-US" dirty="0" smtClean="0"/>
            <a:t>When short-sale constraints exist</a:t>
          </a:r>
          <a:endParaRPr lang="en-US" dirty="0"/>
        </a:p>
      </dgm:t>
    </dgm:pt>
    <dgm:pt modelId="{17E0D527-7104-497F-9DB2-5FE0AF09FAF7}" type="parTrans" cxnId="{822C0524-F809-4DCC-8EC5-A1410FE9F6B4}">
      <dgm:prSet/>
      <dgm:spPr/>
      <dgm:t>
        <a:bodyPr/>
        <a:lstStyle/>
        <a:p>
          <a:endParaRPr lang="en-US"/>
        </a:p>
      </dgm:t>
    </dgm:pt>
    <dgm:pt modelId="{022D1932-3661-4473-AF5D-5F63BF3CE91B}" type="sibTrans" cxnId="{822C0524-F809-4DCC-8EC5-A1410FE9F6B4}">
      <dgm:prSet/>
      <dgm:spPr/>
      <dgm:t>
        <a:bodyPr/>
        <a:lstStyle/>
        <a:p>
          <a:endParaRPr lang="en-US"/>
        </a:p>
      </dgm:t>
    </dgm:pt>
    <dgm:pt modelId="{F6DDEF33-0251-4363-A232-7B78FF898DE7}" type="pres">
      <dgm:prSet presAssocID="{16BE158C-3221-4B99-B712-ED8DBABF6E32}" presName="diagram" presStyleCnt="0">
        <dgm:presLayoutVars>
          <dgm:chPref val="1"/>
          <dgm:dir/>
          <dgm:animOne val="branch"/>
          <dgm:animLvl val="lvl"/>
          <dgm:resizeHandles/>
        </dgm:presLayoutVars>
      </dgm:prSet>
      <dgm:spPr/>
      <dgm:t>
        <a:bodyPr/>
        <a:lstStyle/>
        <a:p>
          <a:endParaRPr lang="en-US"/>
        </a:p>
      </dgm:t>
    </dgm:pt>
    <dgm:pt modelId="{B22AB98B-B1C2-44C8-BFB4-7484AE17DB19}" type="pres">
      <dgm:prSet presAssocID="{E7930A47-26B9-445F-A1C6-F48C8FE40662}" presName="root" presStyleCnt="0"/>
      <dgm:spPr/>
    </dgm:pt>
    <dgm:pt modelId="{B55D50DC-076C-4B74-9904-6CBFDE2C34C7}" type="pres">
      <dgm:prSet presAssocID="{E7930A47-26B9-445F-A1C6-F48C8FE40662}" presName="rootComposite" presStyleCnt="0"/>
      <dgm:spPr/>
    </dgm:pt>
    <dgm:pt modelId="{2B4267A6-C2B4-468A-9EB8-DCEFDDBE20BF}" type="pres">
      <dgm:prSet presAssocID="{E7930A47-26B9-445F-A1C6-F48C8FE40662}" presName="rootText" presStyleLbl="node1" presStyleIdx="0" presStyleCnt="2"/>
      <dgm:spPr/>
      <dgm:t>
        <a:bodyPr/>
        <a:lstStyle/>
        <a:p>
          <a:endParaRPr lang="en-US"/>
        </a:p>
      </dgm:t>
    </dgm:pt>
    <dgm:pt modelId="{3F53FC2C-3FAA-4DA7-8B5B-5927E0CD1567}" type="pres">
      <dgm:prSet presAssocID="{E7930A47-26B9-445F-A1C6-F48C8FE40662}" presName="rootConnector" presStyleLbl="node1" presStyleIdx="0" presStyleCnt="2"/>
      <dgm:spPr/>
      <dgm:t>
        <a:bodyPr/>
        <a:lstStyle/>
        <a:p>
          <a:endParaRPr lang="en-US"/>
        </a:p>
      </dgm:t>
    </dgm:pt>
    <dgm:pt modelId="{70D3D711-F823-49AA-8ADE-86BCD9886E4D}" type="pres">
      <dgm:prSet presAssocID="{E7930A47-26B9-445F-A1C6-F48C8FE40662}" presName="childShape" presStyleCnt="0"/>
      <dgm:spPr/>
    </dgm:pt>
    <dgm:pt modelId="{A4254FE1-FC32-4485-BD88-ABA90094B861}" type="pres">
      <dgm:prSet presAssocID="{7604D825-A290-4A4E-A484-72F7AFEFFD8B}" presName="Name13" presStyleLbl="parChTrans1D2" presStyleIdx="0" presStyleCnt="5"/>
      <dgm:spPr/>
      <dgm:t>
        <a:bodyPr/>
        <a:lstStyle/>
        <a:p>
          <a:endParaRPr lang="en-US"/>
        </a:p>
      </dgm:t>
    </dgm:pt>
    <dgm:pt modelId="{35333769-BBF6-420A-BCE7-D0871A1D5951}" type="pres">
      <dgm:prSet presAssocID="{18BB9CB7-5EAB-4F06-9396-4EA62099A457}" presName="childText" presStyleLbl="bgAcc1" presStyleIdx="0" presStyleCnt="5">
        <dgm:presLayoutVars>
          <dgm:bulletEnabled val="1"/>
        </dgm:presLayoutVars>
      </dgm:prSet>
      <dgm:spPr/>
      <dgm:t>
        <a:bodyPr/>
        <a:lstStyle/>
        <a:p>
          <a:endParaRPr lang="en-US"/>
        </a:p>
      </dgm:t>
    </dgm:pt>
    <dgm:pt modelId="{ABADDB50-84A5-47C2-A5EF-7157E171ABBE}" type="pres">
      <dgm:prSet presAssocID="{8E3943E9-8268-4BCB-9B27-A7ACD9982626}" presName="Name13" presStyleLbl="parChTrans1D2" presStyleIdx="1" presStyleCnt="5"/>
      <dgm:spPr/>
      <dgm:t>
        <a:bodyPr/>
        <a:lstStyle/>
        <a:p>
          <a:endParaRPr lang="en-US"/>
        </a:p>
      </dgm:t>
    </dgm:pt>
    <dgm:pt modelId="{5F0A7A4D-E70B-4F2A-B843-2A06CD8C9495}" type="pres">
      <dgm:prSet presAssocID="{DFD92C0A-F5E5-4688-A46D-D974A3135CCB}" presName="childText" presStyleLbl="bgAcc1" presStyleIdx="1" presStyleCnt="5">
        <dgm:presLayoutVars>
          <dgm:bulletEnabled val="1"/>
        </dgm:presLayoutVars>
      </dgm:prSet>
      <dgm:spPr/>
      <dgm:t>
        <a:bodyPr/>
        <a:lstStyle/>
        <a:p>
          <a:endParaRPr lang="en-US"/>
        </a:p>
      </dgm:t>
    </dgm:pt>
    <dgm:pt modelId="{455341DE-857E-4118-9CD9-A67A61E39CCF}" type="pres">
      <dgm:prSet presAssocID="{17E0D527-7104-497F-9DB2-5FE0AF09FAF7}" presName="Name13" presStyleLbl="parChTrans1D2" presStyleIdx="2" presStyleCnt="5"/>
      <dgm:spPr/>
      <dgm:t>
        <a:bodyPr/>
        <a:lstStyle/>
        <a:p>
          <a:endParaRPr lang="en-US"/>
        </a:p>
      </dgm:t>
    </dgm:pt>
    <dgm:pt modelId="{C482D4AA-E005-412F-A9B0-5FB60C5012A2}" type="pres">
      <dgm:prSet presAssocID="{4E1816D3-27F2-43D1-BEF7-4A609A33E661}" presName="childText" presStyleLbl="bgAcc1" presStyleIdx="2" presStyleCnt="5">
        <dgm:presLayoutVars>
          <dgm:bulletEnabled val="1"/>
        </dgm:presLayoutVars>
      </dgm:prSet>
      <dgm:spPr/>
      <dgm:t>
        <a:bodyPr/>
        <a:lstStyle/>
        <a:p>
          <a:endParaRPr lang="en-US"/>
        </a:p>
      </dgm:t>
    </dgm:pt>
    <dgm:pt modelId="{8D41F1C7-128F-4897-B759-1CDCE0A3C0E8}" type="pres">
      <dgm:prSet presAssocID="{5D4B06E2-8DAE-4269-8E28-25AA4DE8BB1F}" presName="root" presStyleCnt="0"/>
      <dgm:spPr/>
    </dgm:pt>
    <dgm:pt modelId="{28379E0F-BA3B-4C0F-BEB5-5DD95E2EB435}" type="pres">
      <dgm:prSet presAssocID="{5D4B06E2-8DAE-4269-8E28-25AA4DE8BB1F}" presName="rootComposite" presStyleCnt="0"/>
      <dgm:spPr/>
    </dgm:pt>
    <dgm:pt modelId="{2E77A9F6-66EB-43FB-B74B-4DD988D6DE99}" type="pres">
      <dgm:prSet presAssocID="{5D4B06E2-8DAE-4269-8E28-25AA4DE8BB1F}" presName="rootText" presStyleLbl="node1" presStyleIdx="1" presStyleCnt="2"/>
      <dgm:spPr/>
      <dgm:t>
        <a:bodyPr/>
        <a:lstStyle/>
        <a:p>
          <a:endParaRPr lang="en-US"/>
        </a:p>
      </dgm:t>
    </dgm:pt>
    <dgm:pt modelId="{9B9E28CA-E989-4D23-A31B-00336556AF01}" type="pres">
      <dgm:prSet presAssocID="{5D4B06E2-8DAE-4269-8E28-25AA4DE8BB1F}" presName="rootConnector" presStyleLbl="node1" presStyleIdx="1" presStyleCnt="2"/>
      <dgm:spPr/>
      <dgm:t>
        <a:bodyPr/>
        <a:lstStyle/>
        <a:p>
          <a:endParaRPr lang="en-US"/>
        </a:p>
      </dgm:t>
    </dgm:pt>
    <dgm:pt modelId="{9B992EE0-518D-49E0-9F0E-E532FFF92142}" type="pres">
      <dgm:prSet presAssocID="{5D4B06E2-8DAE-4269-8E28-25AA4DE8BB1F}" presName="childShape" presStyleCnt="0"/>
      <dgm:spPr/>
    </dgm:pt>
    <dgm:pt modelId="{5737B974-39AC-40E7-A553-04438750749B}" type="pres">
      <dgm:prSet presAssocID="{237F7702-C9B8-4FB2-A8D2-8686B385D812}" presName="Name13" presStyleLbl="parChTrans1D2" presStyleIdx="3" presStyleCnt="5"/>
      <dgm:spPr/>
      <dgm:t>
        <a:bodyPr/>
        <a:lstStyle/>
        <a:p>
          <a:endParaRPr lang="en-US"/>
        </a:p>
      </dgm:t>
    </dgm:pt>
    <dgm:pt modelId="{27B470FC-6902-4C6E-9AC0-151E16A61A7E}" type="pres">
      <dgm:prSet presAssocID="{3ED12BCC-6D0B-4C0E-ABC5-9540E8C67FFD}" presName="childText" presStyleLbl="bgAcc1" presStyleIdx="3" presStyleCnt="5">
        <dgm:presLayoutVars>
          <dgm:bulletEnabled val="1"/>
        </dgm:presLayoutVars>
      </dgm:prSet>
      <dgm:spPr/>
      <dgm:t>
        <a:bodyPr/>
        <a:lstStyle/>
        <a:p>
          <a:endParaRPr lang="en-US"/>
        </a:p>
      </dgm:t>
    </dgm:pt>
    <dgm:pt modelId="{D8445BC2-A6DD-4D33-82E9-0A7C21588174}" type="pres">
      <dgm:prSet presAssocID="{E42FF88B-F82F-4AC6-A196-8FCFF01F7A47}" presName="Name13" presStyleLbl="parChTrans1D2" presStyleIdx="4" presStyleCnt="5"/>
      <dgm:spPr/>
      <dgm:t>
        <a:bodyPr/>
        <a:lstStyle/>
        <a:p>
          <a:endParaRPr lang="en-US"/>
        </a:p>
      </dgm:t>
    </dgm:pt>
    <dgm:pt modelId="{AD2A1F28-CEA7-40B6-A7BA-5E90263398AA}" type="pres">
      <dgm:prSet presAssocID="{47CA7025-5601-4E47-A671-1FC27BDF7775}" presName="childText" presStyleLbl="bgAcc1" presStyleIdx="4" presStyleCnt="5">
        <dgm:presLayoutVars>
          <dgm:bulletEnabled val="1"/>
        </dgm:presLayoutVars>
      </dgm:prSet>
      <dgm:spPr/>
      <dgm:t>
        <a:bodyPr/>
        <a:lstStyle/>
        <a:p>
          <a:endParaRPr lang="en-US"/>
        </a:p>
      </dgm:t>
    </dgm:pt>
  </dgm:ptLst>
  <dgm:cxnLst>
    <dgm:cxn modelId="{12B730C6-A37F-4888-9E9B-C1B4F0BFECD4}" type="presOf" srcId="{5D4B06E2-8DAE-4269-8E28-25AA4DE8BB1F}" destId="{2E77A9F6-66EB-43FB-B74B-4DD988D6DE99}" srcOrd="0" destOrd="0" presId="urn:microsoft.com/office/officeart/2005/8/layout/hierarchy3"/>
    <dgm:cxn modelId="{617D943B-47E2-4B30-88AC-84C8EEF2F227}" type="presOf" srcId="{E42FF88B-F82F-4AC6-A196-8FCFF01F7A47}" destId="{D8445BC2-A6DD-4D33-82E9-0A7C21588174}" srcOrd="0" destOrd="0" presId="urn:microsoft.com/office/officeart/2005/8/layout/hierarchy3"/>
    <dgm:cxn modelId="{EF5CF087-D1C7-47B4-BEEF-CF7298B5D5F3}" type="presOf" srcId="{E7930A47-26B9-445F-A1C6-F48C8FE40662}" destId="{3F53FC2C-3FAA-4DA7-8B5B-5927E0CD1567}" srcOrd="1" destOrd="0" presId="urn:microsoft.com/office/officeart/2005/8/layout/hierarchy3"/>
    <dgm:cxn modelId="{14D2968C-9AE9-485D-92CA-6EA68D181186}" type="presOf" srcId="{237F7702-C9B8-4FB2-A8D2-8686B385D812}" destId="{5737B974-39AC-40E7-A553-04438750749B}" srcOrd="0" destOrd="0" presId="urn:microsoft.com/office/officeart/2005/8/layout/hierarchy3"/>
    <dgm:cxn modelId="{D6A1AC2F-90D0-4618-8D01-0B74A6CDC82D}" srcId="{E7930A47-26B9-445F-A1C6-F48C8FE40662}" destId="{DFD92C0A-F5E5-4688-A46D-D974A3135CCB}" srcOrd="1" destOrd="0" parTransId="{8E3943E9-8268-4BCB-9B27-A7ACD9982626}" sibTransId="{61850EA9-8FFA-4350-8F6F-BF0B2F2EA197}"/>
    <dgm:cxn modelId="{75E3977F-D130-408D-B8D5-2A8C4530B6F1}" type="presOf" srcId="{47CA7025-5601-4E47-A671-1FC27BDF7775}" destId="{AD2A1F28-CEA7-40B6-A7BA-5E90263398AA}" srcOrd="0" destOrd="0" presId="urn:microsoft.com/office/officeart/2005/8/layout/hierarchy3"/>
    <dgm:cxn modelId="{39A31824-681A-4682-BBC7-B1F4FAC4B3BA}" type="presOf" srcId="{5D4B06E2-8DAE-4269-8E28-25AA4DE8BB1F}" destId="{9B9E28CA-E989-4D23-A31B-00336556AF01}" srcOrd="1" destOrd="0" presId="urn:microsoft.com/office/officeart/2005/8/layout/hierarchy3"/>
    <dgm:cxn modelId="{1743B954-2401-4EF1-A3A9-CB84D8F8CCB6}" srcId="{5D4B06E2-8DAE-4269-8E28-25AA4DE8BB1F}" destId="{47CA7025-5601-4E47-A671-1FC27BDF7775}" srcOrd="1" destOrd="0" parTransId="{E42FF88B-F82F-4AC6-A196-8FCFF01F7A47}" sibTransId="{EE7C26B2-92A7-4F94-87FB-D13FAA0B0D0C}"/>
    <dgm:cxn modelId="{1F4FDC56-29FB-4A69-8CAB-7675379B995C}" type="presOf" srcId="{E7930A47-26B9-445F-A1C6-F48C8FE40662}" destId="{2B4267A6-C2B4-468A-9EB8-DCEFDDBE20BF}" srcOrd="0" destOrd="0" presId="urn:microsoft.com/office/officeart/2005/8/layout/hierarchy3"/>
    <dgm:cxn modelId="{2E86920B-898E-4221-BCF2-67152D0766CA}" type="presOf" srcId="{8E3943E9-8268-4BCB-9B27-A7ACD9982626}" destId="{ABADDB50-84A5-47C2-A5EF-7157E171ABBE}" srcOrd="0" destOrd="0" presId="urn:microsoft.com/office/officeart/2005/8/layout/hierarchy3"/>
    <dgm:cxn modelId="{8E5AE860-B5FD-474B-AF59-38BB3A24DDEC}" type="presOf" srcId="{DFD92C0A-F5E5-4688-A46D-D974A3135CCB}" destId="{5F0A7A4D-E70B-4F2A-B843-2A06CD8C9495}" srcOrd="0" destOrd="0" presId="urn:microsoft.com/office/officeart/2005/8/layout/hierarchy3"/>
    <dgm:cxn modelId="{822C0524-F809-4DCC-8EC5-A1410FE9F6B4}" srcId="{E7930A47-26B9-445F-A1C6-F48C8FE40662}" destId="{4E1816D3-27F2-43D1-BEF7-4A609A33E661}" srcOrd="2" destOrd="0" parTransId="{17E0D527-7104-497F-9DB2-5FE0AF09FAF7}" sibTransId="{022D1932-3661-4473-AF5D-5F63BF3CE91B}"/>
    <dgm:cxn modelId="{B3CC6BD1-284C-4B4C-BEA6-2E8EA4E62460}" srcId="{5D4B06E2-8DAE-4269-8E28-25AA4DE8BB1F}" destId="{3ED12BCC-6D0B-4C0E-ABC5-9540E8C67FFD}" srcOrd="0" destOrd="0" parTransId="{237F7702-C9B8-4FB2-A8D2-8686B385D812}" sibTransId="{C28C014F-DAFA-40EA-9EA5-8BA13A857A88}"/>
    <dgm:cxn modelId="{9DC9FFA9-27F5-4227-AE54-DFB55326BE7A}" type="presOf" srcId="{4E1816D3-27F2-43D1-BEF7-4A609A33E661}" destId="{C482D4AA-E005-412F-A9B0-5FB60C5012A2}" srcOrd="0" destOrd="0" presId="urn:microsoft.com/office/officeart/2005/8/layout/hierarchy3"/>
    <dgm:cxn modelId="{427BBC07-C4D5-40E4-9AD3-FC9579F503F5}" type="presOf" srcId="{7604D825-A290-4A4E-A484-72F7AFEFFD8B}" destId="{A4254FE1-FC32-4485-BD88-ABA90094B861}" srcOrd="0" destOrd="0" presId="urn:microsoft.com/office/officeart/2005/8/layout/hierarchy3"/>
    <dgm:cxn modelId="{5C646AE7-99CB-4B56-8677-55C17BE1B4FA}" type="presOf" srcId="{18BB9CB7-5EAB-4F06-9396-4EA62099A457}" destId="{35333769-BBF6-420A-BCE7-D0871A1D5951}" srcOrd="0" destOrd="0" presId="urn:microsoft.com/office/officeart/2005/8/layout/hierarchy3"/>
    <dgm:cxn modelId="{67FB3E65-84CA-45D0-B760-EDDBDF57CF6C}" srcId="{E7930A47-26B9-445F-A1C6-F48C8FE40662}" destId="{18BB9CB7-5EAB-4F06-9396-4EA62099A457}" srcOrd="0" destOrd="0" parTransId="{7604D825-A290-4A4E-A484-72F7AFEFFD8B}" sibTransId="{ADF8C9B7-BF23-4C82-8D2B-D664749D3ED6}"/>
    <dgm:cxn modelId="{2AD63C69-7605-4899-BC3A-22F34A43C906}" type="presOf" srcId="{3ED12BCC-6D0B-4C0E-ABC5-9540E8C67FFD}" destId="{27B470FC-6902-4C6E-9AC0-151E16A61A7E}" srcOrd="0" destOrd="0" presId="urn:microsoft.com/office/officeart/2005/8/layout/hierarchy3"/>
    <dgm:cxn modelId="{CEABEC89-402A-4042-B95F-3B97FD5E620C}" type="presOf" srcId="{16BE158C-3221-4B99-B712-ED8DBABF6E32}" destId="{F6DDEF33-0251-4363-A232-7B78FF898DE7}" srcOrd="0" destOrd="0" presId="urn:microsoft.com/office/officeart/2005/8/layout/hierarchy3"/>
    <dgm:cxn modelId="{1B1EB2BC-EE59-4906-919B-DEDFE4DD07BB}" srcId="{16BE158C-3221-4B99-B712-ED8DBABF6E32}" destId="{5D4B06E2-8DAE-4269-8E28-25AA4DE8BB1F}" srcOrd="1" destOrd="0" parTransId="{38EEE492-CB17-4CB3-A0BE-4E8573D5F408}" sibTransId="{0C671B6E-A907-497B-8ADE-C6B35827027C}"/>
    <dgm:cxn modelId="{75789CF7-5386-41C5-86F6-2B8BEE4CC7BA}" type="presOf" srcId="{17E0D527-7104-497F-9DB2-5FE0AF09FAF7}" destId="{455341DE-857E-4118-9CD9-A67A61E39CCF}" srcOrd="0" destOrd="0" presId="urn:microsoft.com/office/officeart/2005/8/layout/hierarchy3"/>
    <dgm:cxn modelId="{F1BBDE1D-CDCA-425C-A751-5E0AFD90061C}" srcId="{16BE158C-3221-4B99-B712-ED8DBABF6E32}" destId="{E7930A47-26B9-445F-A1C6-F48C8FE40662}" srcOrd="0" destOrd="0" parTransId="{0801EF3E-065C-4486-83ED-87CD2B90B7A0}" sibTransId="{437EC6AC-7803-4D37-A905-A6ADABFC49D6}"/>
    <dgm:cxn modelId="{4A96139D-B6B1-471D-9F9E-AE812326665E}" type="presParOf" srcId="{F6DDEF33-0251-4363-A232-7B78FF898DE7}" destId="{B22AB98B-B1C2-44C8-BFB4-7484AE17DB19}" srcOrd="0" destOrd="0" presId="urn:microsoft.com/office/officeart/2005/8/layout/hierarchy3"/>
    <dgm:cxn modelId="{222E27E8-8957-4807-868C-80D01F673249}" type="presParOf" srcId="{B22AB98B-B1C2-44C8-BFB4-7484AE17DB19}" destId="{B55D50DC-076C-4B74-9904-6CBFDE2C34C7}" srcOrd="0" destOrd="0" presId="urn:microsoft.com/office/officeart/2005/8/layout/hierarchy3"/>
    <dgm:cxn modelId="{46BEB9A5-9403-45EA-8112-6958292CB7C3}" type="presParOf" srcId="{B55D50DC-076C-4B74-9904-6CBFDE2C34C7}" destId="{2B4267A6-C2B4-468A-9EB8-DCEFDDBE20BF}" srcOrd="0" destOrd="0" presId="urn:microsoft.com/office/officeart/2005/8/layout/hierarchy3"/>
    <dgm:cxn modelId="{554993E5-61C6-4F88-998C-6A85D94C028B}" type="presParOf" srcId="{B55D50DC-076C-4B74-9904-6CBFDE2C34C7}" destId="{3F53FC2C-3FAA-4DA7-8B5B-5927E0CD1567}" srcOrd="1" destOrd="0" presId="urn:microsoft.com/office/officeart/2005/8/layout/hierarchy3"/>
    <dgm:cxn modelId="{42DA63B8-62DF-44EE-818A-8534F4AEC91F}" type="presParOf" srcId="{B22AB98B-B1C2-44C8-BFB4-7484AE17DB19}" destId="{70D3D711-F823-49AA-8ADE-86BCD9886E4D}" srcOrd="1" destOrd="0" presId="urn:microsoft.com/office/officeart/2005/8/layout/hierarchy3"/>
    <dgm:cxn modelId="{D17DF1BC-CA42-4DBC-871B-752C40F7D2FA}" type="presParOf" srcId="{70D3D711-F823-49AA-8ADE-86BCD9886E4D}" destId="{A4254FE1-FC32-4485-BD88-ABA90094B861}" srcOrd="0" destOrd="0" presId="urn:microsoft.com/office/officeart/2005/8/layout/hierarchy3"/>
    <dgm:cxn modelId="{8C881BBE-12B3-4252-A2A1-66816EAC4C7F}" type="presParOf" srcId="{70D3D711-F823-49AA-8ADE-86BCD9886E4D}" destId="{35333769-BBF6-420A-BCE7-D0871A1D5951}" srcOrd="1" destOrd="0" presId="urn:microsoft.com/office/officeart/2005/8/layout/hierarchy3"/>
    <dgm:cxn modelId="{9B64BAE3-8351-4863-ACCA-E480DD083D36}" type="presParOf" srcId="{70D3D711-F823-49AA-8ADE-86BCD9886E4D}" destId="{ABADDB50-84A5-47C2-A5EF-7157E171ABBE}" srcOrd="2" destOrd="0" presId="urn:microsoft.com/office/officeart/2005/8/layout/hierarchy3"/>
    <dgm:cxn modelId="{CAF91161-D09F-4F8A-91B2-03EFE8643E06}" type="presParOf" srcId="{70D3D711-F823-49AA-8ADE-86BCD9886E4D}" destId="{5F0A7A4D-E70B-4F2A-B843-2A06CD8C9495}" srcOrd="3" destOrd="0" presId="urn:microsoft.com/office/officeart/2005/8/layout/hierarchy3"/>
    <dgm:cxn modelId="{C1051FF4-2D30-465C-89F1-AF69FD978ECB}" type="presParOf" srcId="{70D3D711-F823-49AA-8ADE-86BCD9886E4D}" destId="{455341DE-857E-4118-9CD9-A67A61E39CCF}" srcOrd="4" destOrd="0" presId="urn:microsoft.com/office/officeart/2005/8/layout/hierarchy3"/>
    <dgm:cxn modelId="{E2D83FFE-FD4D-40D3-836C-408E4E4A296C}" type="presParOf" srcId="{70D3D711-F823-49AA-8ADE-86BCD9886E4D}" destId="{C482D4AA-E005-412F-A9B0-5FB60C5012A2}" srcOrd="5" destOrd="0" presId="urn:microsoft.com/office/officeart/2005/8/layout/hierarchy3"/>
    <dgm:cxn modelId="{9475DBE1-4874-437C-906F-6DEFBDFFEF86}" type="presParOf" srcId="{F6DDEF33-0251-4363-A232-7B78FF898DE7}" destId="{8D41F1C7-128F-4897-B759-1CDCE0A3C0E8}" srcOrd="1" destOrd="0" presId="urn:microsoft.com/office/officeart/2005/8/layout/hierarchy3"/>
    <dgm:cxn modelId="{92B11341-51DE-4EDB-81B5-1C07B9A5D053}" type="presParOf" srcId="{8D41F1C7-128F-4897-B759-1CDCE0A3C0E8}" destId="{28379E0F-BA3B-4C0F-BEB5-5DD95E2EB435}" srcOrd="0" destOrd="0" presId="urn:microsoft.com/office/officeart/2005/8/layout/hierarchy3"/>
    <dgm:cxn modelId="{1162973F-F97A-45D6-B7CE-9423DC4D1A28}" type="presParOf" srcId="{28379E0F-BA3B-4C0F-BEB5-5DD95E2EB435}" destId="{2E77A9F6-66EB-43FB-B74B-4DD988D6DE99}" srcOrd="0" destOrd="0" presId="urn:microsoft.com/office/officeart/2005/8/layout/hierarchy3"/>
    <dgm:cxn modelId="{4B020215-8DD2-4ABC-BD6D-3E10895E63FE}" type="presParOf" srcId="{28379E0F-BA3B-4C0F-BEB5-5DD95E2EB435}" destId="{9B9E28CA-E989-4D23-A31B-00336556AF01}" srcOrd="1" destOrd="0" presId="urn:microsoft.com/office/officeart/2005/8/layout/hierarchy3"/>
    <dgm:cxn modelId="{2AF50744-2D5A-44D2-A5DF-8BD5D3DF07FA}" type="presParOf" srcId="{8D41F1C7-128F-4897-B759-1CDCE0A3C0E8}" destId="{9B992EE0-518D-49E0-9F0E-E532FFF92142}" srcOrd="1" destOrd="0" presId="urn:microsoft.com/office/officeart/2005/8/layout/hierarchy3"/>
    <dgm:cxn modelId="{3A447347-73C5-4A30-BFFC-7DBBFE56F3F2}" type="presParOf" srcId="{9B992EE0-518D-49E0-9F0E-E532FFF92142}" destId="{5737B974-39AC-40E7-A553-04438750749B}" srcOrd="0" destOrd="0" presId="urn:microsoft.com/office/officeart/2005/8/layout/hierarchy3"/>
    <dgm:cxn modelId="{3E7E1179-5D98-45ED-9ADE-D518D4D0707D}" type="presParOf" srcId="{9B992EE0-518D-49E0-9F0E-E532FFF92142}" destId="{27B470FC-6902-4C6E-9AC0-151E16A61A7E}" srcOrd="1" destOrd="0" presId="urn:microsoft.com/office/officeart/2005/8/layout/hierarchy3"/>
    <dgm:cxn modelId="{0C6CD819-225E-47C9-9B65-82B0251D7971}" type="presParOf" srcId="{9B992EE0-518D-49E0-9F0E-E532FFF92142}" destId="{D8445BC2-A6DD-4D33-82E9-0A7C21588174}" srcOrd="2" destOrd="0" presId="urn:microsoft.com/office/officeart/2005/8/layout/hierarchy3"/>
    <dgm:cxn modelId="{C7928E4B-08A5-46FC-8A24-60D10C98AE7F}" type="presParOf" srcId="{9B992EE0-518D-49E0-9F0E-E532FFF92142}" destId="{AD2A1F28-CEA7-40B6-A7BA-5E90263398AA}"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D012DB-9D75-4326-A670-AF742EA091E4}"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A4B31477-673A-4697-BF08-B8AB5743D12F}">
      <dgm:prSet phldrT="[Text]"/>
      <dgm:spPr/>
      <dgm:t>
        <a:bodyPr/>
        <a:lstStyle/>
        <a:p>
          <a:r>
            <a:rPr lang="en-US" b="1" dirty="0" smtClean="0"/>
            <a:t>Little negative news</a:t>
          </a:r>
          <a:endParaRPr lang="en-US" b="1" dirty="0"/>
        </a:p>
      </dgm:t>
    </dgm:pt>
    <dgm:pt modelId="{8E8134F1-48EC-4AEB-B9D4-4A40CEDC56A3}" type="parTrans" cxnId="{3E5AA612-7A9C-478E-93D6-ECB303C252E2}">
      <dgm:prSet/>
      <dgm:spPr/>
      <dgm:t>
        <a:bodyPr/>
        <a:lstStyle/>
        <a:p>
          <a:endParaRPr lang="en-US"/>
        </a:p>
      </dgm:t>
    </dgm:pt>
    <dgm:pt modelId="{B0ED12A7-2164-4E3E-A133-81579A0FC533}" type="sibTrans" cxnId="{3E5AA612-7A9C-478E-93D6-ECB303C252E2}">
      <dgm:prSet/>
      <dgm:spPr/>
      <dgm:t>
        <a:bodyPr/>
        <a:lstStyle/>
        <a:p>
          <a:endParaRPr lang="en-US"/>
        </a:p>
      </dgm:t>
    </dgm:pt>
    <dgm:pt modelId="{09550494-4445-4AB0-BCE3-6B04F1882871}">
      <dgm:prSet phldrT="[Text]" custT="1"/>
      <dgm:spPr/>
      <dgm:t>
        <a:bodyPr/>
        <a:lstStyle/>
        <a:p>
          <a:r>
            <a:rPr lang="en-US" sz="1800" dirty="0" smtClean="0">
              <a:solidFill>
                <a:srgbClr val="7030A0"/>
              </a:solidFill>
            </a:rPr>
            <a:t>Most tweeting is positive</a:t>
          </a:r>
          <a:endParaRPr lang="en-US" sz="1800" dirty="0">
            <a:solidFill>
              <a:srgbClr val="7030A0"/>
            </a:solidFill>
          </a:endParaRPr>
        </a:p>
      </dgm:t>
    </dgm:pt>
    <dgm:pt modelId="{75D42B1C-055B-4577-830F-5EB21B289BE4}" type="parTrans" cxnId="{A0537EB3-54EA-47F3-BE6C-515F8FD4283E}">
      <dgm:prSet/>
      <dgm:spPr/>
      <dgm:t>
        <a:bodyPr/>
        <a:lstStyle/>
        <a:p>
          <a:endParaRPr lang="en-US"/>
        </a:p>
      </dgm:t>
    </dgm:pt>
    <dgm:pt modelId="{72B5A954-AC0C-48B3-8606-E12B296934FD}" type="sibTrans" cxnId="{A0537EB3-54EA-47F3-BE6C-515F8FD4283E}">
      <dgm:prSet/>
      <dgm:spPr/>
      <dgm:t>
        <a:bodyPr/>
        <a:lstStyle/>
        <a:p>
          <a:endParaRPr lang="en-US"/>
        </a:p>
      </dgm:t>
    </dgm:pt>
    <dgm:pt modelId="{B09B6045-76E0-4CE9-82B1-C3820B1C57C0}">
      <dgm:prSet phldrT="[Text]"/>
      <dgm:spPr/>
      <dgm:t>
        <a:bodyPr/>
        <a:lstStyle/>
        <a:p>
          <a:r>
            <a:rPr lang="en-US" b="1" dirty="0" smtClean="0"/>
            <a:t>Short-sale constrains</a:t>
          </a:r>
          <a:endParaRPr lang="en-US" b="1" dirty="0"/>
        </a:p>
      </dgm:t>
    </dgm:pt>
    <dgm:pt modelId="{D0FFE1DC-5255-4C9B-83BA-7F96ECD534DA}" type="parTrans" cxnId="{99124C47-042D-4E1A-8442-846805D8BBCF}">
      <dgm:prSet/>
      <dgm:spPr/>
      <dgm:t>
        <a:bodyPr/>
        <a:lstStyle/>
        <a:p>
          <a:endParaRPr lang="en-US"/>
        </a:p>
      </dgm:t>
    </dgm:pt>
    <dgm:pt modelId="{DBE21902-B4F7-4F52-A93F-537558896036}" type="sibTrans" cxnId="{99124C47-042D-4E1A-8442-846805D8BBCF}">
      <dgm:prSet/>
      <dgm:spPr/>
      <dgm:t>
        <a:bodyPr/>
        <a:lstStyle/>
        <a:p>
          <a:endParaRPr lang="en-US"/>
        </a:p>
      </dgm:t>
    </dgm:pt>
    <dgm:pt modelId="{EAAF7900-2BAC-41A6-92BC-AD7B39025BEE}">
      <dgm:prSet phldrT="[Text]"/>
      <dgm:spPr/>
      <dgm:t>
        <a:bodyPr/>
        <a:lstStyle/>
        <a:p>
          <a:endParaRPr lang="en-US" dirty="0"/>
        </a:p>
      </dgm:t>
    </dgm:pt>
    <dgm:pt modelId="{8BD4694A-BE90-45C0-B81A-C64C92DCA6E6}" type="parTrans" cxnId="{2C55614C-2D5A-4B62-B5CE-884E668725AE}">
      <dgm:prSet/>
      <dgm:spPr/>
      <dgm:t>
        <a:bodyPr/>
        <a:lstStyle/>
        <a:p>
          <a:endParaRPr lang="en-US"/>
        </a:p>
      </dgm:t>
    </dgm:pt>
    <dgm:pt modelId="{5540A0EC-A8AD-4A3C-8DEE-4ED425F35E3A}" type="sibTrans" cxnId="{2C55614C-2D5A-4B62-B5CE-884E668725AE}">
      <dgm:prSet/>
      <dgm:spPr/>
      <dgm:t>
        <a:bodyPr/>
        <a:lstStyle/>
        <a:p>
          <a:endParaRPr lang="en-US"/>
        </a:p>
      </dgm:t>
    </dgm:pt>
    <dgm:pt modelId="{02C0290E-F768-4193-AEEA-FFEA9484C2ED}">
      <dgm:prSet phldrT="[Text]"/>
      <dgm:spPr/>
      <dgm:t>
        <a:bodyPr/>
        <a:lstStyle/>
        <a:p>
          <a:r>
            <a:rPr lang="en-US" b="1" dirty="0" smtClean="0"/>
            <a:t>Investor inattention</a:t>
          </a:r>
          <a:endParaRPr lang="en-US" b="1" dirty="0"/>
        </a:p>
      </dgm:t>
    </dgm:pt>
    <dgm:pt modelId="{499C794C-B8AF-401F-80EE-4AC15C26F0F0}" type="parTrans" cxnId="{739F8706-71FF-479B-9821-792A02788EF1}">
      <dgm:prSet/>
      <dgm:spPr/>
      <dgm:t>
        <a:bodyPr/>
        <a:lstStyle/>
        <a:p>
          <a:endParaRPr lang="en-US"/>
        </a:p>
      </dgm:t>
    </dgm:pt>
    <dgm:pt modelId="{188EF65A-922D-42A8-A250-2AEC369DF4E8}" type="sibTrans" cxnId="{739F8706-71FF-479B-9821-792A02788EF1}">
      <dgm:prSet/>
      <dgm:spPr/>
      <dgm:t>
        <a:bodyPr/>
        <a:lstStyle/>
        <a:p>
          <a:endParaRPr lang="en-US"/>
        </a:p>
      </dgm:t>
    </dgm:pt>
    <dgm:pt modelId="{38D90855-9C54-45D0-9BE8-612B64814562}">
      <dgm:prSet phldrT="[Text]"/>
      <dgm:spPr/>
      <dgm:t>
        <a:bodyPr/>
        <a:lstStyle/>
        <a:p>
          <a:endParaRPr lang="en-US" dirty="0"/>
        </a:p>
      </dgm:t>
    </dgm:pt>
    <dgm:pt modelId="{9FE31B47-42DD-46B4-9885-201EA20BEEAD}" type="sibTrans" cxnId="{A9036B8C-C1A7-4C73-9897-91E731510EF0}">
      <dgm:prSet/>
      <dgm:spPr/>
      <dgm:t>
        <a:bodyPr/>
        <a:lstStyle/>
        <a:p>
          <a:endParaRPr lang="en-US"/>
        </a:p>
      </dgm:t>
    </dgm:pt>
    <dgm:pt modelId="{4ED12B0C-CCDB-4185-9A0D-4702C2C6DD0F}" type="parTrans" cxnId="{A9036B8C-C1A7-4C73-9897-91E731510EF0}">
      <dgm:prSet/>
      <dgm:spPr/>
      <dgm:t>
        <a:bodyPr/>
        <a:lstStyle/>
        <a:p>
          <a:endParaRPr lang="en-US"/>
        </a:p>
      </dgm:t>
    </dgm:pt>
    <dgm:pt modelId="{F990CCE1-F9A8-427C-BA7D-016FCC366ACF}" type="pres">
      <dgm:prSet presAssocID="{44D012DB-9D75-4326-A670-AF742EA091E4}" presName="rootnode" presStyleCnt="0">
        <dgm:presLayoutVars>
          <dgm:chMax/>
          <dgm:chPref/>
          <dgm:dir/>
          <dgm:animLvl val="lvl"/>
        </dgm:presLayoutVars>
      </dgm:prSet>
      <dgm:spPr/>
      <dgm:t>
        <a:bodyPr/>
        <a:lstStyle/>
        <a:p>
          <a:endParaRPr lang="en-US"/>
        </a:p>
      </dgm:t>
    </dgm:pt>
    <dgm:pt modelId="{3E858997-49B8-4905-A338-6B0552F9582F}" type="pres">
      <dgm:prSet presAssocID="{A4B31477-673A-4697-BF08-B8AB5743D12F}" presName="composite" presStyleCnt="0"/>
      <dgm:spPr/>
    </dgm:pt>
    <dgm:pt modelId="{6C7229D7-F81C-469D-8924-A99EAA604734}" type="pres">
      <dgm:prSet presAssocID="{A4B31477-673A-4697-BF08-B8AB5743D12F}" presName="bentUpArrow1" presStyleLbl="alignImgPlace1" presStyleIdx="0" presStyleCnt="2" custLinFactNeighborX="33081" custLinFactNeighborY="958"/>
      <dgm:spPr/>
    </dgm:pt>
    <dgm:pt modelId="{B68EF4E6-8079-4341-B631-05518585A5B2}" type="pres">
      <dgm:prSet presAssocID="{A4B31477-673A-4697-BF08-B8AB5743D12F}" presName="ParentText" presStyleLbl="node1" presStyleIdx="0" presStyleCnt="3">
        <dgm:presLayoutVars>
          <dgm:chMax val="1"/>
          <dgm:chPref val="1"/>
          <dgm:bulletEnabled val="1"/>
        </dgm:presLayoutVars>
      </dgm:prSet>
      <dgm:spPr/>
      <dgm:t>
        <a:bodyPr/>
        <a:lstStyle/>
        <a:p>
          <a:endParaRPr lang="en-US"/>
        </a:p>
      </dgm:t>
    </dgm:pt>
    <dgm:pt modelId="{2D670BE2-F57B-4D42-A571-536E44FD3622}" type="pres">
      <dgm:prSet presAssocID="{A4B31477-673A-4697-BF08-B8AB5743D12F}" presName="ChildText" presStyleLbl="revTx" presStyleIdx="0" presStyleCnt="3" custScaleX="419088" custLinFactX="63714" custLinFactNeighborX="100000" custLinFactNeighborY="-3933">
        <dgm:presLayoutVars>
          <dgm:chMax val="0"/>
          <dgm:chPref val="0"/>
          <dgm:bulletEnabled val="1"/>
        </dgm:presLayoutVars>
      </dgm:prSet>
      <dgm:spPr/>
      <dgm:t>
        <a:bodyPr/>
        <a:lstStyle/>
        <a:p>
          <a:endParaRPr lang="en-US"/>
        </a:p>
      </dgm:t>
    </dgm:pt>
    <dgm:pt modelId="{C28C8AA2-8E13-4367-A389-DB87D900F3CA}" type="pres">
      <dgm:prSet presAssocID="{B0ED12A7-2164-4E3E-A133-81579A0FC533}" presName="sibTrans" presStyleCnt="0"/>
      <dgm:spPr/>
    </dgm:pt>
    <dgm:pt modelId="{50D26EC4-B101-4FED-96CE-06CA796DB1EA}" type="pres">
      <dgm:prSet presAssocID="{B09B6045-76E0-4CE9-82B1-C3820B1C57C0}" presName="composite" presStyleCnt="0"/>
      <dgm:spPr/>
    </dgm:pt>
    <dgm:pt modelId="{496818D7-3F36-4593-B560-5608CA9BE4CC}" type="pres">
      <dgm:prSet presAssocID="{B09B6045-76E0-4CE9-82B1-C3820B1C57C0}" presName="bentUpArrow1" presStyleLbl="alignImgPlace1" presStyleIdx="1" presStyleCnt="2" custLinFactNeighborX="-981" custLinFactNeighborY="1916"/>
      <dgm:spPr/>
    </dgm:pt>
    <dgm:pt modelId="{F73ED48B-F4B1-4662-8142-96094AC44D75}" type="pres">
      <dgm:prSet presAssocID="{B09B6045-76E0-4CE9-82B1-C3820B1C57C0}" presName="ParentText" presStyleLbl="node1" presStyleIdx="1" presStyleCnt="3" custLinFactNeighborX="-28867" custLinFactNeighborY="750">
        <dgm:presLayoutVars>
          <dgm:chMax val="1"/>
          <dgm:chPref val="1"/>
          <dgm:bulletEnabled val="1"/>
        </dgm:presLayoutVars>
      </dgm:prSet>
      <dgm:spPr/>
      <dgm:t>
        <a:bodyPr/>
        <a:lstStyle/>
        <a:p>
          <a:endParaRPr lang="en-US"/>
        </a:p>
      </dgm:t>
    </dgm:pt>
    <dgm:pt modelId="{662E3C6C-FAF4-4DD4-9427-16732902FB7F}" type="pres">
      <dgm:prSet presAssocID="{B09B6045-76E0-4CE9-82B1-C3820B1C57C0}" presName="ChildText" presStyleLbl="revTx" presStyleIdx="1" presStyleCnt="3">
        <dgm:presLayoutVars>
          <dgm:chMax val="0"/>
          <dgm:chPref val="0"/>
          <dgm:bulletEnabled val="1"/>
        </dgm:presLayoutVars>
      </dgm:prSet>
      <dgm:spPr/>
      <dgm:t>
        <a:bodyPr/>
        <a:lstStyle/>
        <a:p>
          <a:endParaRPr lang="en-US"/>
        </a:p>
      </dgm:t>
    </dgm:pt>
    <dgm:pt modelId="{61C03777-1ED5-483B-84F6-4DD158CA99D3}" type="pres">
      <dgm:prSet presAssocID="{DBE21902-B4F7-4F52-A93F-537558896036}" presName="sibTrans" presStyleCnt="0"/>
      <dgm:spPr/>
    </dgm:pt>
    <dgm:pt modelId="{6D4E09B8-3480-408F-9AF3-AF45B425BD0B}" type="pres">
      <dgm:prSet presAssocID="{02C0290E-F768-4193-AEEA-FFEA9484C2ED}" presName="composite" presStyleCnt="0"/>
      <dgm:spPr/>
    </dgm:pt>
    <dgm:pt modelId="{0369D8EE-B1AF-4F1C-8FFC-C78F871B4DA6}" type="pres">
      <dgm:prSet presAssocID="{02C0290E-F768-4193-AEEA-FFEA9484C2ED}" presName="ParentText" presStyleLbl="node1" presStyleIdx="2" presStyleCnt="3" custLinFactNeighborX="-66365" custLinFactNeighborY="750">
        <dgm:presLayoutVars>
          <dgm:chMax val="1"/>
          <dgm:chPref val="1"/>
          <dgm:bulletEnabled val="1"/>
        </dgm:presLayoutVars>
      </dgm:prSet>
      <dgm:spPr/>
      <dgm:t>
        <a:bodyPr/>
        <a:lstStyle/>
        <a:p>
          <a:endParaRPr lang="en-US"/>
        </a:p>
      </dgm:t>
    </dgm:pt>
    <dgm:pt modelId="{C5A6832D-F228-4007-BE36-26D2EB21667A}" type="pres">
      <dgm:prSet presAssocID="{02C0290E-F768-4193-AEEA-FFEA9484C2ED}" presName="FinalChildText" presStyleLbl="revTx" presStyleIdx="2" presStyleCnt="3" custScaleX="207866" custLinFactNeighborX="-25043" custLinFactNeighborY="1006">
        <dgm:presLayoutVars>
          <dgm:chMax val="0"/>
          <dgm:chPref val="0"/>
          <dgm:bulletEnabled val="1"/>
        </dgm:presLayoutVars>
      </dgm:prSet>
      <dgm:spPr/>
      <dgm:t>
        <a:bodyPr/>
        <a:lstStyle/>
        <a:p>
          <a:endParaRPr lang="en-US"/>
        </a:p>
      </dgm:t>
    </dgm:pt>
  </dgm:ptLst>
  <dgm:cxnLst>
    <dgm:cxn modelId="{0466C59D-2352-46EF-90F0-26BACE297373}" type="presOf" srcId="{44D012DB-9D75-4326-A670-AF742EA091E4}" destId="{F990CCE1-F9A8-427C-BA7D-016FCC366ACF}" srcOrd="0" destOrd="0" presId="urn:microsoft.com/office/officeart/2005/8/layout/StepDownProcess"/>
    <dgm:cxn modelId="{3C6153FA-739A-48B3-AF9E-96FAFA775330}" type="presOf" srcId="{38D90855-9C54-45D0-9BE8-612B64814562}" destId="{C5A6832D-F228-4007-BE36-26D2EB21667A}" srcOrd="0" destOrd="0" presId="urn:microsoft.com/office/officeart/2005/8/layout/StepDownProcess"/>
    <dgm:cxn modelId="{739F8706-71FF-479B-9821-792A02788EF1}" srcId="{44D012DB-9D75-4326-A670-AF742EA091E4}" destId="{02C0290E-F768-4193-AEEA-FFEA9484C2ED}" srcOrd="2" destOrd="0" parTransId="{499C794C-B8AF-401F-80EE-4AC15C26F0F0}" sibTransId="{188EF65A-922D-42A8-A250-2AEC369DF4E8}"/>
    <dgm:cxn modelId="{3E5AA612-7A9C-478E-93D6-ECB303C252E2}" srcId="{44D012DB-9D75-4326-A670-AF742EA091E4}" destId="{A4B31477-673A-4697-BF08-B8AB5743D12F}" srcOrd="0" destOrd="0" parTransId="{8E8134F1-48EC-4AEB-B9D4-4A40CEDC56A3}" sibTransId="{B0ED12A7-2164-4E3E-A133-81579A0FC533}"/>
    <dgm:cxn modelId="{A0537EB3-54EA-47F3-BE6C-515F8FD4283E}" srcId="{A4B31477-673A-4697-BF08-B8AB5743D12F}" destId="{09550494-4445-4AB0-BCE3-6B04F1882871}" srcOrd="0" destOrd="0" parTransId="{75D42B1C-055B-4577-830F-5EB21B289BE4}" sibTransId="{72B5A954-AC0C-48B3-8606-E12B296934FD}"/>
    <dgm:cxn modelId="{1552FD8C-75E0-4C24-85C8-7D75D00BE452}" type="presOf" srcId="{EAAF7900-2BAC-41A6-92BC-AD7B39025BEE}" destId="{662E3C6C-FAF4-4DD4-9427-16732902FB7F}" srcOrd="0" destOrd="0" presId="urn:microsoft.com/office/officeart/2005/8/layout/StepDownProcess"/>
    <dgm:cxn modelId="{99124C47-042D-4E1A-8442-846805D8BBCF}" srcId="{44D012DB-9D75-4326-A670-AF742EA091E4}" destId="{B09B6045-76E0-4CE9-82B1-C3820B1C57C0}" srcOrd="1" destOrd="0" parTransId="{D0FFE1DC-5255-4C9B-83BA-7F96ECD534DA}" sibTransId="{DBE21902-B4F7-4F52-A93F-537558896036}"/>
    <dgm:cxn modelId="{A9036B8C-C1A7-4C73-9897-91E731510EF0}" srcId="{02C0290E-F768-4193-AEEA-FFEA9484C2ED}" destId="{38D90855-9C54-45D0-9BE8-612B64814562}" srcOrd="0" destOrd="0" parTransId="{4ED12B0C-CCDB-4185-9A0D-4702C2C6DD0F}" sibTransId="{9FE31B47-42DD-46B4-9885-201EA20BEEAD}"/>
    <dgm:cxn modelId="{2C55614C-2D5A-4B62-B5CE-884E668725AE}" srcId="{B09B6045-76E0-4CE9-82B1-C3820B1C57C0}" destId="{EAAF7900-2BAC-41A6-92BC-AD7B39025BEE}" srcOrd="0" destOrd="0" parTransId="{8BD4694A-BE90-45C0-B81A-C64C92DCA6E6}" sibTransId="{5540A0EC-A8AD-4A3C-8DEE-4ED425F35E3A}"/>
    <dgm:cxn modelId="{0FBFB9A0-22C1-4C83-964C-FF41FC4617CC}" type="presOf" srcId="{B09B6045-76E0-4CE9-82B1-C3820B1C57C0}" destId="{F73ED48B-F4B1-4662-8142-96094AC44D75}" srcOrd="0" destOrd="0" presId="urn:microsoft.com/office/officeart/2005/8/layout/StepDownProcess"/>
    <dgm:cxn modelId="{187F77EE-9671-4DF8-A09B-282F0FF2D2AE}" type="presOf" srcId="{A4B31477-673A-4697-BF08-B8AB5743D12F}" destId="{B68EF4E6-8079-4341-B631-05518585A5B2}" srcOrd="0" destOrd="0" presId="urn:microsoft.com/office/officeart/2005/8/layout/StepDownProcess"/>
    <dgm:cxn modelId="{549D280E-4B89-4215-BEEA-587E53AF5BB5}" type="presOf" srcId="{09550494-4445-4AB0-BCE3-6B04F1882871}" destId="{2D670BE2-F57B-4D42-A571-536E44FD3622}" srcOrd="0" destOrd="0" presId="urn:microsoft.com/office/officeart/2005/8/layout/StepDownProcess"/>
    <dgm:cxn modelId="{0E94CB87-A1AB-4DF1-B5F3-5BF47035BD42}" type="presOf" srcId="{02C0290E-F768-4193-AEEA-FFEA9484C2ED}" destId="{0369D8EE-B1AF-4F1C-8FFC-C78F871B4DA6}" srcOrd="0" destOrd="0" presId="urn:microsoft.com/office/officeart/2005/8/layout/StepDownProcess"/>
    <dgm:cxn modelId="{53F8748D-79D9-4364-A349-DDC8251E6506}" type="presParOf" srcId="{F990CCE1-F9A8-427C-BA7D-016FCC366ACF}" destId="{3E858997-49B8-4905-A338-6B0552F9582F}" srcOrd="0" destOrd="0" presId="urn:microsoft.com/office/officeart/2005/8/layout/StepDownProcess"/>
    <dgm:cxn modelId="{7F1337B4-106A-403D-B443-F96BDC4B142D}" type="presParOf" srcId="{3E858997-49B8-4905-A338-6B0552F9582F}" destId="{6C7229D7-F81C-469D-8924-A99EAA604734}" srcOrd="0" destOrd="0" presId="urn:microsoft.com/office/officeart/2005/8/layout/StepDownProcess"/>
    <dgm:cxn modelId="{DA4CDF49-9CBD-42DA-9F44-517735BD57FD}" type="presParOf" srcId="{3E858997-49B8-4905-A338-6B0552F9582F}" destId="{B68EF4E6-8079-4341-B631-05518585A5B2}" srcOrd="1" destOrd="0" presId="urn:microsoft.com/office/officeart/2005/8/layout/StepDownProcess"/>
    <dgm:cxn modelId="{5E6BC47C-6A37-4021-A2DD-31A6E9D32DBE}" type="presParOf" srcId="{3E858997-49B8-4905-A338-6B0552F9582F}" destId="{2D670BE2-F57B-4D42-A571-536E44FD3622}" srcOrd="2" destOrd="0" presId="urn:microsoft.com/office/officeart/2005/8/layout/StepDownProcess"/>
    <dgm:cxn modelId="{E6F7332D-1435-4DE2-9FE1-2E640B94A172}" type="presParOf" srcId="{F990CCE1-F9A8-427C-BA7D-016FCC366ACF}" destId="{C28C8AA2-8E13-4367-A389-DB87D900F3CA}" srcOrd="1" destOrd="0" presId="urn:microsoft.com/office/officeart/2005/8/layout/StepDownProcess"/>
    <dgm:cxn modelId="{5035E51E-EAB4-4D67-94B4-52794FFE26EF}" type="presParOf" srcId="{F990CCE1-F9A8-427C-BA7D-016FCC366ACF}" destId="{50D26EC4-B101-4FED-96CE-06CA796DB1EA}" srcOrd="2" destOrd="0" presId="urn:microsoft.com/office/officeart/2005/8/layout/StepDownProcess"/>
    <dgm:cxn modelId="{02643B16-1C08-4ED6-A0EB-F549A88751FB}" type="presParOf" srcId="{50D26EC4-B101-4FED-96CE-06CA796DB1EA}" destId="{496818D7-3F36-4593-B560-5608CA9BE4CC}" srcOrd="0" destOrd="0" presId="urn:microsoft.com/office/officeart/2005/8/layout/StepDownProcess"/>
    <dgm:cxn modelId="{AE02ED21-39D9-4B04-9AA3-D6BBC295F4D3}" type="presParOf" srcId="{50D26EC4-B101-4FED-96CE-06CA796DB1EA}" destId="{F73ED48B-F4B1-4662-8142-96094AC44D75}" srcOrd="1" destOrd="0" presId="urn:microsoft.com/office/officeart/2005/8/layout/StepDownProcess"/>
    <dgm:cxn modelId="{52BD2272-7BDD-4595-92BF-75951018B307}" type="presParOf" srcId="{50D26EC4-B101-4FED-96CE-06CA796DB1EA}" destId="{662E3C6C-FAF4-4DD4-9427-16732902FB7F}" srcOrd="2" destOrd="0" presId="urn:microsoft.com/office/officeart/2005/8/layout/StepDownProcess"/>
    <dgm:cxn modelId="{D0715E45-B355-4C6A-B947-42404A218D3B}" type="presParOf" srcId="{F990CCE1-F9A8-427C-BA7D-016FCC366ACF}" destId="{61C03777-1ED5-483B-84F6-4DD158CA99D3}" srcOrd="3" destOrd="0" presId="urn:microsoft.com/office/officeart/2005/8/layout/StepDownProcess"/>
    <dgm:cxn modelId="{2CB2123E-167C-4F22-829C-2DAB5FAFA02C}" type="presParOf" srcId="{F990CCE1-F9A8-427C-BA7D-016FCC366ACF}" destId="{6D4E09B8-3480-408F-9AF3-AF45B425BD0B}" srcOrd="4" destOrd="0" presId="urn:microsoft.com/office/officeart/2005/8/layout/StepDownProcess"/>
    <dgm:cxn modelId="{6D77738C-26EF-4300-A6D9-D362AE0C5A06}" type="presParOf" srcId="{6D4E09B8-3480-408F-9AF3-AF45B425BD0B}" destId="{0369D8EE-B1AF-4F1C-8FFC-C78F871B4DA6}" srcOrd="0" destOrd="0" presId="urn:microsoft.com/office/officeart/2005/8/layout/StepDownProcess"/>
    <dgm:cxn modelId="{72043A92-C31C-412D-9BE8-388CBB4EBE99}" type="presParOf" srcId="{6D4E09B8-3480-408F-9AF3-AF45B425BD0B}" destId="{C5A6832D-F228-4007-BE36-26D2EB21667A}"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090417-EE35-4CAD-A404-C45C97BC1BA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5026275-FD75-469A-B6F7-445BB78D1F6F}">
      <dgm:prSet phldrT="[Text]" custT="1"/>
      <dgm:spPr/>
      <dgm:t>
        <a:bodyPr/>
        <a:lstStyle/>
        <a:p>
          <a:r>
            <a:rPr lang="en-US" sz="2500" dirty="0" smtClean="0"/>
            <a:t>Highest use of Twitter</a:t>
          </a:r>
          <a:endParaRPr lang="en-US" sz="2500" dirty="0"/>
        </a:p>
      </dgm:t>
    </dgm:pt>
    <dgm:pt modelId="{712F9BD2-A057-4DC5-B98F-AE42334E9D04}" type="parTrans" cxnId="{27FFD9A7-C407-4DEF-AA89-1FEDF267DAAD}">
      <dgm:prSet/>
      <dgm:spPr/>
      <dgm:t>
        <a:bodyPr/>
        <a:lstStyle/>
        <a:p>
          <a:endParaRPr lang="en-US"/>
        </a:p>
      </dgm:t>
    </dgm:pt>
    <dgm:pt modelId="{6704C0C4-98E3-402D-92D0-B8A7BDFB01EE}" type="sibTrans" cxnId="{27FFD9A7-C407-4DEF-AA89-1FEDF267DAAD}">
      <dgm:prSet/>
      <dgm:spPr/>
      <dgm:t>
        <a:bodyPr/>
        <a:lstStyle/>
        <a:p>
          <a:endParaRPr lang="en-US"/>
        </a:p>
      </dgm:t>
    </dgm:pt>
    <dgm:pt modelId="{51F59C35-D5B8-4D87-AC6B-4CEAEA324807}">
      <dgm:prSet phldrT="[Text]" custT="1"/>
      <dgm:spPr/>
      <dgm:t>
        <a:bodyPr/>
        <a:lstStyle/>
        <a:p>
          <a:r>
            <a:rPr lang="en-US" sz="2200" dirty="0" smtClean="0"/>
            <a:t>Business Services</a:t>
          </a:r>
          <a:r>
            <a:rPr lang="en-US" sz="2200" dirty="0" smtClean="0">
              <a:sym typeface="Wingdings" panose="05000000000000000000" pitchFamily="2" charset="2"/>
            </a:rPr>
            <a:t> </a:t>
          </a:r>
          <a:endParaRPr lang="en-US" sz="2200" dirty="0"/>
        </a:p>
      </dgm:t>
    </dgm:pt>
    <dgm:pt modelId="{FC0707FD-3899-4550-A1DE-767EE36A60CD}" type="parTrans" cxnId="{E9BE5AC4-C512-49B8-A027-E2515BE13F29}">
      <dgm:prSet/>
      <dgm:spPr/>
      <dgm:t>
        <a:bodyPr/>
        <a:lstStyle/>
        <a:p>
          <a:endParaRPr lang="en-US"/>
        </a:p>
      </dgm:t>
    </dgm:pt>
    <dgm:pt modelId="{F32404FA-BBD9-4728-97FC-221142BA4CB9}" type="sibTrans" cxnId="{E9BE5AC4-C512-49B8-A027-E2515BE13F29}">
      <dgm:prSet/>
      <dgm:spPr/>
      <dgm:t>
        <a:bodyPr/>
        <a:lstStyle/>
        <a:p>
          <a:endParaRPr lang="en-US"/>
        </a:p>
      </dgm:t>
    </dgm:pt>
    <dgm:pt modelId="{03D7AE89-934F-49EF-BE50-3C46B9BF2CD0}">
      <dgm:prSet phldrT="[Text]" custT="1"/>
      <dgm:spPr/>
      <dgm:t>
        <a:bodyPr/>
        <a:lstStyle/>
        <a:p>
          <a:r>
            <a:rPr lang="en-US" sz="2200" dirty="0" smtClean="0"/>
            <a:t>Computers</a:t>
          </a:r>
          <a:endParaRPr lang="en-US" sz="2200" dirty="0"/>
        </a:p>
      </dgm:t>
    </dgm:pt>
    <dgm:pt modelId="{08CCA0C5-71DB-4307-B6DB-D8B797BB09A7}" type="parTrans" cxnId="{F076C055-B6CF-4E9E-BC9B-24E0EB89EBD1}">
      <dgm:prSet/>
      <dgm:spPr/>
      <dgm:t>
        <a:bodyPr/>
        <a:lstStyle/>
        <a:p>
          <a:endParaRPr lang="en-US"/>
        </a:p>
      </dgm:t>
    </dgm:pt>
    <dgm:pt modelId="{60603985-4237-489D-A1FC-96DBFE5C598C}" type="sibTrans" cxnId="{F076C055-B6CF-4E9E-BC9B-24E0EB89EBD1}">
      <dgm:prSet/>
      <dgm:spPr/>
      <dgm:t>
        <a:bodyPr/>
        <a:lstStyle/>
        <a:p>
          <a:endParaRPr lang="en-US"/>
        </a:p>
      </dgm:t>
    </dgm:pt>
    <dgm:pt modelId="{387A57E1-63C6-4464-BD71-D43349167464}">
      <dgm:prSet phldrT="[Text]" custT="1"/>
      <dgm:spPr/>
      <dgm:t>
        <a:bodyPr/>
        <a:lstStyle/>
        <a:p>
          <a:r>
            <a:rPr lang="en-US" sz="2500" dirty="0" smtClean="0"/>
            <a:t>Lowest use of Twitter</a:t>
          </a:r>
          <a:endParaRPr lang="en-US" sz="2500" dirty="0"/>
        </a:p>
      </dgm:t>
    </dgm:pt>
    <dgm:pt modelId="{5D88C8D2-D342-4C42-9D58-42B8EBF569EA}" type="parTrans" cxnId="{0AC269F9-486A-471E-916E-8E17C33D9023}">
      <dgm:prSet/>
      <dgm:spPr/>
      <dgm:t>
        <a:bodyPr/>
        <a:lstStyle/>
        <a:p>
          <a:endParaRPr lang="en-US"/>
        </a:p>
      </dgm:t>
    </dgm:pt>
    <dgm:pt modelId="{7D075836-1F19-45CF-986A-B4DE3DA07541}" type="sibTrans" cxnId="{0AC269F9-486A-471E-916E-8E17C33D9023}">
      <dgm:prSet/>
      <dgm:spPr/>
      <dgm:t>
        <a:bodyPr/>
        <a:lstStyle/>
        <a:p>
          <a:endParaRPr lang="en-US"/>
        </a:p>
      </dgm:t>
    </dgm:pt>
    <dgm:pt modelId="{28A1D6D2-76EA-4EF3-88EB-EA79E11AFFD3}">
      <dgm:prSet phldrT="[Text]" custT="1"/>
      <dgm:spPr/>
      <dgm:t>
        <a:bodyPr/>
        <a:lstStyle/>
        <a:p>
          <a:r>
            <a:rPr lang="en-US" sz="2200" dirty="0" smtClean="0"/>
            <a:t>Steel works</a:t>
          </a:r>
          <a:endParaRPr lang="en-US" sz="2200" dirty="0"/>
        </a:p>
      </dgm:t>
    </dgm:pt>
    <dgm:pt modelId="{6FE7D2AF-95B7-4F45-B4F2-2A9D129B05C8}" type="parTrans" cxnId="{A56844A0-1722-4DE9-BA52-88D23E027EE1}">
      <dgm:prSet/>
      <dgm:spPr/>
      <dgm:t>
        <a:bodyPr/>
        <a:lstStyle/>
        <a:p>
          <a:endParaRPr lang="en-US"/>
        </a:p>
      </dgm:t>
    </dgm:pt>
    <dgm:pt modelId="{2B6CD4E7-0439-431B-8FD2-4EF53D232EC3}" type="sibTrans" cxnId="{A56844A0-1722-4DE9-BA52-88D23E027EE1}">
      <dgm:prSet/>
      <dgm:spPr/>
      <dgm:t>
        <a:bodyPr/>
        <a:lstStyle/>
        <a:p>
          <a:endParaRPr lang="en-US"/>
        </a:p>
      </dgm:t>
    </dgm:pt>
    <dgm:pt modelId="{E1AD27E8-5EA4-4B23-9453-4DAB9CEAA487}">
      <dgm:prSet phldrT="[Text]" custT="1"/>
      <dgm:spPr/>
      <dgm:t>
        <a:bodyPr/>
        <a:lstStyle/>
        <a:p>
          <a:r>
            <a:rPr lang="en-US" sz="2200" dirty="0" smtClean="0"/>
            <a:t>Construction</a:t>
          </a:r>
          <a:endParaRPr lang="en-US" sz="2200" dirty="0"/>
        </a:p>
      </dgm:t>
    </dgm:pt>
    <dgm:pt modelId="{184807BB-112E-4B9F-A085-50FE39000A01}" type="parTrans" cxnId="{93AE50B8-94BD-4F1D-925E-6BC3A848D63E}">
      <dgm:prSet/>
      <dgm:spPr/>
      <dgm:t>
        <a:bodyPr/>
        <a:lstStyle/>
        <a:p>
          <a:endParaRPr lang="en-US"/>
        </a:p>
      </dgm:t>
    </dgm:pt>
    <dgm:pt modelId="{39394F3B-419C-4346-B0C9-3F3F6BB55D5C}" type="sibTrans" cxnId="{93AE50B8-94BD-4F1D-925E-6BC3A848D63E}">
      <dgm:prSet/>
      <dgm:spPr/>
      <dgm:t>
        <a:bodyPr/>
        <a:lstStyle/>
        <a:p>
          <a:endParaRPr lang="en-US"/>
        </a:p>
      </dgm:t>
    </dgm:pt>
    <dgm:pt modelId="{60ABC88D-344B-4FA1-AF00-DFA1D5A06252}">
      <dgm:prSet phldrT="[Text]" custT="1"/>
      <dgm:spPr/>
      <dgm:t>
        <a:bodyPr/>
        <a:lstStyle/>
        <a:p>
          <a:r>
            <a:rPr lang="en-US" sz="2200" dirty="0" smtClean="0"/>
            <a:t>Retail</a:t>
          </a:r>
          <a:endParaRPr lang="en-US" sz="2200" dirty="0"/>
        </a:p>
      </dgm:t>
    </dgm:pt>
    <dgm:pt modelId="{E9FEDFBC-1EF6-4915-8F72-442603A2B107}" type="parTrans" cxnId="{9C2B305D-E002-4EC6-83CF-6BD7B166B52F}">
      <dgm:prSet/>
      <dgm:spPr/>
      <dgm:t>
        <a:bodyPr/>
        <a:lstStyle/>
        <a:p>
          <a:endParaRPr lang="en-US"/>
        </a:p>
      </dgm:t>
    </dgm:pt>
    <dgm:pt modelId="{1F8DD323-1A88-41BE-8A27-80252A6E98F4}" type="sibTrans" cxnId="{9C2B305D-E002-4EC6-83CF-6BD7B166B52F}">
      <dgm:prSet/>
      <dgm:spPr/>
      <dgm:t>
        <a:bodyPr/>
        <a:lstStyle/>
        <a:p>
          <a:endParaRPr lang="en-US"/>
        </a:p>
      </dgm:t>
    </dgm:pt>
    <dgm:pt modelId="{DD9FCC68-467F-4CD4-B60C-2279593B65BA}">
      <dgm:prSet phldrT="[Text]" custT="1"/>
      <dgm:spPr/>
      <dgm:t>
        <a:bodyPr/>
        <a:lstStyle/>
        <a:p>
          <a:r>
            <a:rPr lang="en-US" sz="2200" dirty="0" smtClean="0"/>
            <a:t>Restaurants/hotels</a:t>
          </a:r>
          <a:endParaRPr lang="en-US" sz="2200" dirty="0"/>
        </a:p>
      </dgm:t>
    </dgm:pt>
    <dgm:pt modelId="{3C3B6211-4555-448D-AE88-E787F07D707A}" type="parTrans" cxnId="{7A28F58D-2491-4CE2-9227-4CD197AFFAAE}">
      <dgm:prSet/>
      <dgm:spPr/>
      <dgm:t>
        <a:bodyPr/>
        <a:lstStyle/>
        <a:p>
          <a:endParaRPr lang="en-US"/>
        </a:p>
      </dgm:t>
    </dgm:pt>
    <dgm:pt modelId="{BEE75AF8-B921-4CDB-9F88-8D8A76CD495B}" type="sibTrans" cxnId="{7A28F58D-2491-4CE2-9227-4CD197AFFAAE}">
      <dgm:prSet/>
      <dgm:spPr/>
      <dgm:t>
        <a:bodyPr/>
        <a:lstStyle/>
        <a:p>
          <a:endParaRPr lang="en-US"/>
        </a:p>
      </dgm:t>
    </dgm:pt>
    <dgm:pt modelId="{7F19A03B-10F2-4FB6-94E9-C770BBD0C814}">
      <dgm:prSet phldrT="[Text]" custT="1"/>
      <dgm:spPr/>
      <dgm:t>
        <a:bodyPr/>
        <a:lstStyle/>
        <a:p>
          <a:r>
            <a:rPr lang="en-US" sz="2200" dirty="0" smtClean="0"/>
            <a:t>Mining</a:t>
          </a:r>
          <a:endParaRPr lang="en-US" sz="2200" dirty="0"/>
        </a:p>
      </dgm:t>
    </dgm:pt>
    <dgm:pt modelId="{1F63E7E5-FFB3-4AA1-B04C-ECF004FB5418}" type="parTrans" cxnId="{7012AA58-0DBF-47BB-A19B-5D4AC592AD9F}">
      <dgm:prSet/>
      <dgm:spPr/>
      <dgm:t>
        <a:bodyPr/>
        <a:lstStyle/>
        <a:p>
          <a:endParaRPr lang="en-US"/>
        </a:p>
      </dgm:t>
    </dgm:pt>
    <dgm:pt modelId="{7D7B4C57-978E-454D-96FC-F6522CE7B2EB}" type="sibTrans" cxnId="{7012AA58-0DBF-47BB-A19B-5D4AC592AD9F}">
      <dgm:prSet/>
      <dgm:spPr/>
      <dgm:t>
        <a:bodyPr/>
        <a:lstStyle/>
        <a:p>
          <a:endParaRPr lang="en-US"/>
        </a:p>
      </dgm:t>
    </dgm:pt>
    <dgm:pt modelId="{A91C0401-3F83-4FEB-86D9-27A6F9D06F1E}" type="pres">
      <dgm:prSet presAssocID="{29090417-EE35-4CAD-A404-C45C97BC1BA2}" presName="linear" presStyleCnt="0">
        <dgm:presLayoutVars>
          <dgm:dir/>
          <dgm:animLvl val="lvl"/>
          <dgm:resizeHandles val="exact"/>
        </dgm:presLayoutVars>
      </dgm:prSet>
      <dgm:spPr/>
      <dgm:t>
        <a:bodyPr/>
        <a:lstStyle/>
        <a:p>
          <a:endParaRPr lang="en-US"/>
        </a:p>
      </dgm:t>
    </dgm:pt>
    <dgm:pt modelId="{14D3185F-EA95-4C45-BEFF-7E43256D2C6A}" type="pres">
      <dgm:prSet presAssocID="{25026275-FD75-469A-B6F7-445BB78D1F6F}" presName="parentLin" presStyleCnt="0"/>
      <dgm:spPr/>
    </dgm:pt>
    <dgm:pt modelId="{A7517327-13D1-42C6-873D-88D10B519D4F}" type="pres">
      <dgm:prSet presAssocID="{25026275-FD75-469A-B6F7-445BB78D1F6F}" presName="parentLeftMargin" presStyleLbl="node1" presStyleIdx="0" presStyleCnt="2"/>
      <dgm:spPr/>
      <dgm:t>
        <a:bodyPr/>
        <a:lstStyle/>
        <a:p>
          <a:endParaRPr lang="en-US"/>
        </a:p>
      </dgm:t>
    </dgm:pt>
    <dgm:pt modelId="{4E627969-0B0C-4FA7-8E3A-CEF47FFC224B}" type="pres">
      <dgm:prSet presAssocID="{25026275-FD75-469A-B6F7-445BB78D1F6F}" presName="parentText" presStyleLbl="node1" presStyleIdx="0" presStyleCnt="2" custScaleY="185755">
        <dgm:presLayoutVars>
          <dgm:chMax val="0"/>
          <dgm:bulletEnabled val="1"/>
        </dgm:presLayoutVars>
      </dgm:prSet>
      <dgm:spPr/>
      <dgm:t>
        <a:bodyPr/>
        <a:lstStyle/>
        <a:p>
          <a:endParaRPr lang="en-US"/>
        </a:p>
      </dgm:t>
    </dgm:pt>
    <dgm:pt modelId="{132D0485-5D83-4F69-965D-CC2E3B3C5C0D}" type="pres">
      <dgm:prSet presAssocID="{25026275-FD75-469A-B6F7-445BB78D1F6F}" presName="negativeSpace" presStyleCnt="0"/>
      <dgm:spPr/>
    </dgm:pt>
    <dgm:pt modelId="{C367B18E-47E8-4B75-AEBE-0D730338E4FC}" type="pres">
      <dgm:prSet presAssocID="{25026275-FD75-469A-B6F7-445BB78D1F6F}" presName="childText" presStyleLbl="conFgAcc1" presStyleIdx="0" presStyleCnt="2">
        <dgm:presLayoutVars>
          <dgm:bulletEnabled val="1"/>
        </dgm:presLayoutVars>
      </dgm:prSet>
      <dgm:spPr/>
      <dgm:t>
        <a:bodyPr/>
        <a:lstStyle/>
        <a:p>
          <a:endParaRPr lang="en-US"/>
        </a:p>
      </dgm:t>
    </dgm:pt>
    <dgm:pt modelId="{41EC6803-2503-4AF5-8572-F3E81CE2EAC4}" type="pres">
      <dgm:prSet presAssocID="{6704C0C4-98E3-402D-92D0-B8A7BDFB01EE}" presName="spaceBetweenRectangles" presStyleCnt="0"/>
      <dgm:spPr/>
    </dgm:pt>
    <dgm:pt modelId="{CC23A4CC-5ABB-4899-9E00-1ABD2EA4C547}" type="pres">
      <dgm:prSet presAssocID="{387A57E1-63C6-4464-BD71-D43349167464}" presName="parentLin" presStyleCnt="0"/>
      <dgm:spPr/>
    </dgm:pt>
    <dgm:pt modelId="{00AE2161-BEA2-479E-A8AB-312B34B0F65E}" type="pres">
      <dgm:prSet presAssocID="{387A57E1-63C6-4464-BD71-D43349167464}" presName="parentLeftMargin" presStyleLbl="node1" presStyleIdx="0" presStyleCnt="2"/>
      <dgm:spPr/>
      <dgm:t>
        <a:bodyPr/>
        <a:lstStyle/>
        <a:p>
          <a:endParaRPr lang="en-US"/>
        </a:p>
      </dgm:t>
    </dgm:pt>
    <dgm:pt modelId="{B77423C3-DFEE-48B3-849D-435226B4E37C}" type="pres">
      <dgm:prSet presAssocID="{387A57E1-63C6-4464-BD71-D43349167464}" presName="parentText" presStyleLbl="node1" presStyleIdx="1" presStyleCnt="2" custScaleY="187011">
        <dgm:presLayoutVars>
          <dgm:chMax val="0"/>
          <dgm:bulletEnabled val="1"/>
        </dgm:presLayoutVars>
      </dgm:prSet>
      <dgm:spPr/>
      <dgm:t>
        <a:bodyPr/>
        <a:lstStyle/>
        <a:p>
          <a:endParaRPr lang="en-US"/>
        </a:p>
      </dgm:t>
    </dgm:pt>
    <dgm:pt modelId="{7F4F3FE2-BEBD-4AA4-B74E-6AEFF5A306AD}" type="pres">
      <dgm:prSet presAssocID="{387A57E1-63C6-4464-BD71-D43349167464}" presName="negativeSpace" presStyleCnt="0"/>
      <dgm:spPr/>
    </dgm:pt>
    <dgm:pt modelId="{8DA0BEEE-9ABD-474E-8538-4884EA372A8C}" type="pres">
      <dgm:prSet presAssocID="{387A57E1-63C6-4464-BD71-D43349167464}" presName="childText" presStyleLbl="conFgAcc1" presStyleIdx="1" presStyleCnt="2">
        <dgm:presLayoutVars>
          <dgm:bulletEnabled val="1"/>
        </dgm:presLayoutVars>
      </dgm:prSet>
      <dgm:spPr/>
      <dgm:t>
        <a:bodyPr/>
        <a:lstStyle/>
        <a:p>
          <a:endParaRPr lang="en-US"/>
        </a:p>
      </dgm:t>
    </dgm:pt>
  </dgm:ptLst>
  <dgm:cxnLst>
    <dgm:cxn modelId="{1AEDF891-1CDD-47E5-8EED-8A5BB67B8347}" type="presOf" srcId="{DD9FCC68-467F-4CD4-B60C-2279593B65BA}" destId="{C367B18E-47E8-4B75-AEBE-0D730338E4FC}" srcOrd="0" destOrd="3" presId="urn:microsoft.com/office/officeart/2005/8/layout/list1"/>
    <dgm:cxn modelId="{E04F869B-A0B1-4BD0-A73C-A272F6106D59}" type="presOf" srcId="{7F19A03B-10F2-4FB6-94E9-C770BBD0C814}" destId="{8DA0BEEE-9ABD-474E-8538-4884EA372A8C}" srcOrd="0" destOrd="1" presId="urn:microsoft.com/office/officeart/2005/8/layout/list1"/>
    <dgm:cxn modelId="{DE94892A-29C6-472F-82F3-7107422C9DA5}" type="presOf" srcId="{25026275-FD75-469A-B6F7-445BB78D1F6F}" destId="{4E627969-0B0C-4FA7-8E3A-CEF47FFC224B}" srcOrd="1" destOrd="0" presId="urn:microsoft.com/office/officeart/2005/8/layout/list1"/>
    <dgm:cxn modelId="{0AC269F9-486A-471E-916E-8E17C33D9023}" srcId="{29090417-EE35-4CAD-A404-C45C97BC1BA2}" destId="{387A57E1-63C6-4464-BD71-D43349167464}" srcOrd="1" destOrd="0" parTransId="{5D88C8D2-D342-4C42-9D58-42B8EBF569EA}" sibTransId="{7D075836-1F19-45CF-986A-B4DE3DA07541}"/>
    <dgm:cxn modelId="{B467D5FE-454F-4FD6-A206-79277FEECCD4}" type="presOf" srcId="{387A57E1-63C6-4464-BD71-D43349167464}" destId="{00AE2161-BEA2-479E-A8AB-312B34B0F65E}" srcOrd="0" destOrd="0" presId="urn:microsoft.com/office/officeart/2005/8/layout/list1"/>
    <dgm:cxn modelId="{DC4FEE4D-DD05-44CF-ACB5-79D6DCDCC9D0}" type="presOf" srcId="{E1AD27E8-5EA4-4B23-9453-4DAB9CEAA487}" destId="{8DA0BEEE-9ABD-474E-8538-4884EA372A8C}" srcOrd="0" destOrd="2" presId="urn:microsoft.com/office/officeart/2005/8/layout/list1"/>
    <dgm:cxn modelId="{27FFD9A7-C407-4DEF-AA89-1FEDF267DAAD}" srcId="{29090417-EE35-4CAD-A404-C45C97BC1BA2}" destId="{25026275-FD75-469A-B6F7-445BB78D1F6F}" srcOrd="0" destOrd="0" parTransId="{712F9BD2-A057-4DC5-B98F-AE42334E9D04}" sibTransId="{6704C0C4-98E3-402D-92D0-B8A7BDFB01EE}"/>
    <dgm:cxn modelId="{CA4C8805-D1C5-4198-BE0B-B28860391A19}" type="presOf" srcId="{60ABC88D-344B-4FA1-AF00-DFA1D5A06252}" destId="{C367B18E-47E8-4B75-AEBE-0D730338E4FC}" srcOrd="0" destOrd="2" presId="urn:microsoft.com/office/officeart/2005/8/layout/list1"/>
    <dgm:cxn modelId="{DD40A98F-C322-4BC1-B00C-8B22A3A7EDA2}" type="presOf" srcId="{51F59C35-D5B8-4D87-AC6B-4CEAEA324807}" destId="{C367B18E-47E8-4B75-AEBE-0D730338E4FC}" srcOrd="0" destOrd="0" presId="urn:microsoft.com/office/officeart/2005/8/layout/list1"/>
    <dgm:cxn modelId="{F076C055-B6CF-4E9E-BC9B-24E0EB89EBD1}" srcId="{25026275-FD75-469A-B6F7-445BB78D1F6F}" destId="{03D7AE89-934F-49EF-BE50-3C46B9BF2CD0}" srcOrd="1" destOrd="0" parTransId="{08CCA0C5-71DB-4307-B6DB-D8B797BB09A7}" sibTransId="{60603985-4237-489D-A1FC-96DBFE5C598C}"/>
    <dgm:cxn modelId="{93AE50B8-94BD-4F1D-925E-6BC3A848D63E}" srcId="{387A57E1-63C6-4464-BD71-D43349167464}" destId="{E1AD27E8-5EA4-4B23-9453-4DAB9CEAA487}" srcOrd="2" destOrd="0" parTransId="{184807BB-112E-4B9F-A085-50FE39000A01}" sibTransId="{39394F3B-419C-4346-B0C9-3F3F6BB55D5C}"/>
    <dgm:cxn modelId="{306FF368-C395-4D0B-8AD5-73FD7B63903E}" type="presOf" srcId="{29090417-EE35-4CAD-A404-C45C97BC1BA2}" destId="{A91C0401-3F83-4FEB-86D9-27A6F9D06F1E}" srcOrd="0" destOrd="0" presId="urn:microsoft.com/office/officeart/2005/8/layout/list1"/>
    <dgm:cxn modelId="{A56844A0-1722-4DE9-BA52-88D23E027EE1}" srcId="{387A57E1-63C6-4464-BD71-D43349167464}" destId="{28A1D6D2-76EA-4EF3-88EB-EA79E11AFFD3}" srcOrd="0" destOrd="0" parTransId="{6FE7D2AF-95B7-4F45-B4F2-2A9D129B05C8}" sibTransId="{2B6CD4E7-0439-431B-8FD2-4EF53D232EC3}"/>
    <dgm:cxn modelId="{A02EFBCA-2267-48E9-875C-E30722CF7CFF}" type="presOf" srcId="{28A1D6D2-76EA-4EF3-88EB-EA79E11AFFD3}" destId="{8DA0BEEE-9ABD-474E-8538-4884EA372A8C}" srcOrd="0" destOrd="0" presId="urn:microsoft.com/office/officeart/2005/8/layout/list1"/>
    <dgm:cxn modelId="{7AAD1FCA-46C5-4AAC-BF42-383EFE9E367F}" type="presOf" srcId="{25026275-FD75-469A-B6F7-445BB78D1F6F}" destId="{A7517327-13D1-42C6-873D-88D10B519D4F}" srcOrd="0" destOrd="0" presId="urn:microsoft.com/office/officeart/2005/8/layout/list1"/>
    <dgm:cxn modelId="{E9BE5AC4-C512-49B8-A027-E2515BE13F29}" srcId="{25026275-FD75-469A-B6F7-445BB78D1F6F}" destId="{51F59C35-D5B8-4D87-AC6B-4CEAEA324807}" srcOrd="0" destOrd="0" parTransId="{FC0707FD-3899-4550-A1DE-767EE36A60CD}" sibTransId="{F32404FA-BBD9-4728-97FC-221142BA4CB9}"/>
    <dgm:cxn modelId="{97DB7121-87E5-49CB-8C0D-CF6AD504EA98}" type="presOf" srcId="{03D7AE89-934F-49EF-BE50-3C46B9BF2CD0}" destId="{C367B18E-47E8-4B75-AEBE-0D730338E4FC}" srcOrd="0" destOrd="1" presId="urn:microsoft.com/office/officeart/2005/8/layout/list1"/>
    <dgm:cxn modelId="{7A28F58D-2491-4CE2-9227-4CD197AFFAAE}" srcId="{25026275-FD75-469A-B6F7-445BB78D1F6F}" destId="{DD9FCC68-467F-4CD4-B60C-2279593B65BA}" srcOrd="3" destOrd="0" parTransId="{3C3B6211-4555-448D-AE88-E787F07D707A}" sibTransId="{BEE75AF8-B921-4CDB-9F88-8D8A76CD495B}"/>
    <dgm:cxn modelId="{9C2B305D-E002-4EC6-83CF-6BD7B166B52F}" srcId="{25026275-FD75-469A-B6F7-445BB78D1F6F}" destId="{60ABC88D-344B-4FA1-AF00-DFA1D5A06252}" srcOrd="2" destOrd="0" parTransId="{E9FEDFBC-1EF6-4915-8F72-442603A2B107}" sibTransId="{1F8DD323-1A88-41BE-8A27-80252A6E98F4}"/>
    <dgm:cxn modelId="{8D4AEB35-8D20-427F-AE5F-980314D819B2}" type="presOf" srcId="{387A57E1-63C6-4464-BD71-D43349167464}" destId="{B77423C3-DFEE-48B3-849D-435226B4E37C}" srcOrd="1" destOrd="0" presId="urn:microsoft.com/office/officeart/2005/8/layout/list1"/>
    <dgm:cxn modelId="{7012AA58-0DBF-47BB-A19B-5D4AC592AD9F}" srcId="{387A57E1-63C6-4464-BD71-D43349167464}" destId="{7F19A03B-10F2-4FB6-94E9-C770BBD0C814}" srcOrd="1" destOrd="0" parTransId="{1F63E7E5-FFB3-4AA1-B04C-ECF004FB5418}" sibTransId="{7D7B4C57-978E-454D-96FC-F6522CE7B2EB}"/>
    <dgm:cxn modelId="{2982FF0B-BB51-4773-8406-198CF35F52B8}" type="presParOf" srcId="{A91C0401-3F83-4FEB-86D9-27A6F9D06F1E}" destId="{14D3185F-EA95-4C45-BEFF-7E43256D2C6A}" srcOrd="0" destOrd="0" presId="urn:microsoft.com/office/officeart/2005/8/layout/list1"/>
    <dgm:cxn modelId="{8073BA3E-B321-4437-9B2D-D22DA1EDD0CA}" type="presParOf" srcId="{14D3185F-EA95-4C45-BEFF-7E43256D2C6A}" destId="{A7517327-13D1-42C6-873D-88D10B519D4F}" srcOrd="0" destOrd="0" presId="urn:microsoft.com/office/officeart/2005/8/layout/list1"/>
    <dgm:cxn modelId="{891AD221-DC78-45A1-9892-9AE166655257}" type="presParOf" srcId="{14D3185F-EA95-4C45-BEFF-7E43256D2C6A}" destId="{4E627969-0B0C-4FA7-8E3A-CEF47FFC224B}" srcOrd="1" destOrd="0" presId="urn:microsoft.com/office/officeart/2005/8/layout/list1"/>
    <dgm:cxn modelId="{EE53A332-7175-40FA-B957-430B509944E8}" type="presParOf" srcId="{A91C0401-3F83-4FEB-86D9-27A6F9D06F1E}" destId="{132D0485-5D83-4F69-965D-CC2E3B3C5C0D}" srcOrd="1" destOrd="0" presId="urn:microsoft.com/office/officeart/2005/8/layout/list1"/>
    <dgm:cxn modelId="{09C97601-19BE-4DE9-BA47-BF2199F2DCE4}" type="presParOf" srcId="{A91C0401-3F83-4FEB-86D9-27A6F9D06F1E}" destId="{C367B18E-47E8-4B75-AEBE-0D730338E4FC}" srcOrd="2" destOrd="0" presId="urn:microsoft.com/office/officeart/2005/8/layout/list1"/>
    <dgm:cxn modelId="{8C2F8E59-5710-4D43-9386-0F7C748225A9}" type="presParOf" srcId="{A91C0401-3F83-4FEB-86D9-27A6F9D06F1E}" destId="{41EC6803-2503-4AF5-8572-F3E81CE2EAC4}" srcOrd="3" destOrd="0" presId="urn:microsoft.com/office/officeart/2005/8/layout/list1"/>
    <dgm:cxn modelId="{2482C254-353E-4571-9457-055B707BA117}" type="presParOf" srcId="{A91C0401-3F83-4FEB-86D9-27A6F9D06F1E}" destId="{CC23A4CC-5ABB-4899-9E00-1ABD2EA4C547}" srcOrd="4" destOrd="0" presId="urn:microsoft.com/office/officeart/2005/8/layout/list1"/>
    <dgm:cxn modelId="{31AD762E-ACEA-4EF3-8A4E-F6F35147789D}" type="presParOf" srcId="{CC23A4CC-5ABB-4899-9E00-1ABD2EA4C547}" destId="{00AE2161-BEA2-479E-A8AB-312B34B0F65E}" srcOrd="0" destOrd="0" presId="urn:microsoft.com/office/officeart/2005/8/layout/list1"/>
    <dgm:cxn modelId="{66FE4911-76F7-4020-8C89-3B8D0830608B}" type="presParOf" srcId="{CC23A4CC-5ABB-4899-9E00-1ABD2EA4C547}" destId="{B77423C3-DFEE-48B3-849D-435226B4E37C}" srcOrd="1" destOrd="0" presId="urn:microsoft.com/office/officeart/2005/8/layout/list1"/>
    <dgm:cxn modelId="{18497685-7B20-495C-A23B-9CE41CEAB3A6}" type="presParOf" srcId="{A91C0401-3F83-4FEB-86D9-27A6F9D06F1E}" destId="{7F4F3FE2-BEBD-4AA4-B74E-6AEFF5A306AD}" srcOrd="5" destOrd="0" presId="urn:microsoft.com/office/officeart/2005/8/layout/list1"/>
    <dgm:cxn modelId="{6C9D2672-626B-4DB5-93D3-1320B8B04E3C}" type="presParOf" srcId="{A91C0401-3F83-4FEB-86D9-27A6F9D06F1E}" destId="{8DA0BEEE-9ABD-474E-8538-4884EA372A8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0D3AF6-9164-47EC-A6AE-AF5E28F1F5E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9E3CF0E-BD9B-488F-9F7D-A00D951861B7}">
      <dgm:prSet phldrT="[Text]"/>
      <dgm:spPr/>
      <dgm:t>
        <a:bodyPr/>
        <a:lstStyle/>
        <a:p>
          <a:r>
            <a:rPr lang="en-US" dirty="0" smtClean="0"/>
            <a:t>Economic</a:t>
          </a:r>
          <a:endParaRPr lang="en-US" dirty="0"/>
        </a:p>
      </dgm:t>
    </dgm:pt>
    <dgm:pt modelId="{7694DAE1-5BF8-40EC-B53E-D172E338418D}" type="parTrans" cxnId="{13F3123F-ED4E-420F-A902-2B26EEE7C93C}">
      <dgm:prSet/>
      <dgm:spPr/>
      <dgm:t>
        <a:bodyPr/>
        <a:lstStyle/>
        <a:p>
          <a:endParaRPr lang="en-US"/>
        </a:p>
      </dgm:t>
    </dgm:pt>
    <dgm:pt modelId="{9ED33307-95CF-410F-9EB7-536DFA4BA1F5}" type="sibTrans" cxnId="{13F3123F-ED4E-420F-A902-2B26EEE7C93C}">
      <dgm:prSet/>
      <dgm:spPr/>
      <dgm:t>
        <a:bodyPr/>
        <a:lstStyle/>
        <a:p>
          <a:endParaRPr lang="en-US"/>
        </a:p>
      </dgm:t>
    </dgm:pt>
    <dgm:pt modelId="{B91F3B7F-706E-4042-A48E-EE576B153F24}">
      <dgm:prSet phldrT="[Text]" custT="1"/>
      <dgm:spPr/>
      <dgm:t>
        <a:bodyPr/>
        <a:lstStyle/>
        <a:p>
          <a:r>
            <a:rPr lang="en-US" sz="1700" dirty="0" smtClean="0"/>
            <a:t>After the SEC regulation </a:t>
          </a:r>
          <a:r>
            <a:rPr lang="en-US" sz="1700" dirty="0" smtClean="0">
              <a:solidFill>
                <a:srgbClr val="C00000"/>
              </a:solidFill>
              <a:sym typeface="Wingdings" panose="05000000000000000000" pitchFamily="2" charset="2"/>
            </a:rPr>
            <a:t></a:t>
          </a:r>
          <a:r>
            <a:rPr lang="en-US" sz="1700" dirty="0" smtClean="0"/>
            <a:t> </a:t>
          </a:r>
          <a:r>
            <a:rPr lang="en-US" sz="1700" dirty="0" smtClean="0">
              <a:solidFill>
                <a:srgbClr val="C00000"/>
              </a:solidFill>
            </a:rPr>
            <a:t>informative</a:t>
          </a:r>
          <a:endParaRPr lang="en-US" sz="1700" dirty="0"/>
        </a:p>
      </dgm:t>
    </dgm:pt>
    <dgm:pt modelId="{99F434FD-22B4-49E0-BD7A-35896512FD0C}" type="parTrans" cxnId="{0D1C9822-59A7-474A-BBE9-896091E7CD1C}">
      <dgm:prSet/>
      <dgm:spPr/>
      <dgm:t>
        <a:bodyPr/>
        <a:lstStyle/>
        <a:p>
          <a:endParaRPr lang="en-US"/>
        </a:p>
      </dgm:t>
    </dgm:pt>
    <dgm:pt modelId="{51D4AACB-2AF6-4BB9-B584-D0D83A69D49A}" type="sibTrans" cxnId="{0D1C9822-59A7-474A-BBE9-896091E7CD1C}">
      <dgm:prSet/>
      <dgm:spPr/>
      <dgm:t>
        <a:bodyPr/>
        <a:lstStyle/>
        <a:p>
          <a:endParaRPr lang="en-US"/>
        </a:p>
      </dgm:t>
    </dgm:pt>
    <dgm:pt modelId="{31CEAC5B-0ABF-4747-B363-03AE9CCFBDFF}">
      <dgm:prSet phldrT="[Text]"/>
      <dgm:spPr/>
      <dgm:t>
        <a:bodyPr/>
        <a:lstStyle/>
        <a:p>
          <a:r>
            <a:rPr lang="en-US" dirty="0" err="1" smtClean="0">
              <a:sym typeface="Wingdings" panose="05000000000000000000" pitchFamily="2" charset="2"/>
            </a:rPr>
            <a:t>Behavioural</a:t>
          </a:r>
          <a:endParaRPr lang="en-US" dirty="0"/>
        </a:p>
      </dgm:t>
    </dgm:pt>
    <dgm:pt modelId="{67E3ACCC-B80E-4FF4-9BF6-F9B2F44EB048}" type="parTrans" cxnId="{9747782C-4EE2-4949-BD20-1ECD67A0BE3A}">
      <dgm:prSet/>
      <dgm:spPr/>
      <dgm:t>
        <a:bodyPr/>
        <a:lstStyle/>
        <a:p>
          <a:endParaRPr lang="en-US"/>
        </a:p>
      </dgm:t>
    </dgm:pt>
    <dgm:pt modelId="{038D9528-DE5B-4ABB-887B-21368388DC4D}" type="sibTrans" cxnId="{9747782C-4EE2-4949-BD20-1ECD67A0BE3A}">
      <dgm:prSet/>
      <dgm:spPr/>
      <dgm:t>
        <a:bodyPr/>
        <a:lstStyle/>
        <a:p>
          <a:endParaRPr lang="en-US"/>
        </a:p>
      </dgm:t>
    </dgm:pt>
    <dgm:pt modelId="{4BE70514-616A-4ADF-A2E8-2AB29B596994}">
      <dgm:prSet phldrT="[Text]" custT="1"/>
      <dgm:spPr/>
      <dgm:t>
        <a:bodyPr/>
        <a:lstStyle/>
        <a:p>
          <a:r>
            <a:rPr lang="en-US" sz="1700" dirty="0" smtClean="0">
              <a:sym typeface="Wingdings" panose="05000000000000000000" pitchFamily="2" charset="2"/>
            </a:rPr>
            <a:t>Tweeting negative information </a:t>
          </a:r>
          <a:r>
            <a:rPr lang="en-US" sz="1700" dirty="0" smtClean="0">
              <a:solidFill>
                <a:srgbClr val="C00000"/>
              </a:solidFill>
              <a:sym typeface="Wingdings" panose="05000000000000000000" pitchFamily="2" charset="2"/>
            </a:rPr>
            <a:t></a:t>
          </a:r>
          <a:r>
            <a:rPr lang="en-US" sz="1700" dirty="0" smtClean="0">
              <a:sym typeface="Wingdings" panose="05000000000000000000" pitchFamily="2" charset="2"/>
            </a:rPr>
            <a:t> </a:t>
          </a:r>
          <a:r>
            <a:rPr lang="en-US" sz="1700" dirty="0" smtClean="0">
              <a:solidFill>
                <a:srgbClr val="C00000"/>
              </a:solidFill>
              <a:sym typeface="Wingdings" panose="05000000000000000000" pitchFamily="2" charset="2"/>
            </a:rPr>
            <a:t>Investor inattention</a:t>
          </a:r>
          <a:endParaRPr lang="en-US" sz="1700" dirty="0">
            <a:solidFill>
              <a:srgbClr val="C00000"/>
            </a:solidFill>
          </a:endParaRPr>
        </a:p>
      </dgm:t>
    </dgm:pt>
    <dgm:pt modelId="{66CD128E-5E89-4481-B0CE-DA2FE5460065}" type="parTrans" cxnId="{D1579A70-794E-41EE-B24D-F53BB586458A}">
      <dgm:prSet/>
      <dgm:spPr/>
      <dgm:t>
        <a:bodyPr/>
        <a:lstStyle/>
        <a:p>
          <a:endParaRPr lang="en-US"/>
        </a:p>
      </dgm:t>
    </dgm:pt>
    <dgm:pt modelId="{DF4F4F73-9F7D-4AFD-A06A-79F526853BFE}" type="sibTrans" cxnId="{D1579A70-794E-41EE-B24D-F53BB586458A}">
      <dgm:prSet/>
      <dgm:spPr/>
      <dgm:t>
        <a:bodyPr/>
        <a:lstStyle/>
        <a:p>
          <a:endParaRPr lang="en-US"/>
        </a:p>
      </dgm:t>
    </dgm:pt>
    <dgm:pt modelId="{30EDE6A1-4A3E-465E-A85E-F42D875AAE8D}">
      <dgm:prSet phldrT="[Text]" custT="1"/>
      <dgm:spPr/>
      <dgm:t>
        <a:bodyPr/>
        <a:lstStyle/>
        <a:p>
          <a:r>
            <a:rPr lang="en-US" sz="1700" dirty="0" smtClean="0"/>
            <a:t>Friday afternoon effect!</a:t>
          </a:r>
          <a:endParaRPr lang="en-US" sz="1700" dirty="0"/>
        </a:p>
      </dgm:t>
    </dgm:pt>
    <dgm:pt modelId="{535F3D6C-5E49-442C-A07C-88BA3EDB0280}" type="parTrans" cxnId="{B33842A2-F22C-441E-B156-149472D2CDF0}">
      <dgm:prSet/>
      <dgm:spPr/>
      <dgm:t>
        <a:bodyPr/>
        <a:lstStyle/>
        <a:p>
          <a:endParaRPr lang="en-US"/>
        </a:p>
      </dgm:t>
    </dgm:pt>
    <dgm:pt modelId="{836FCBB3-BE7C-49BB-A07E-4FA8BF888F5F}" type="sibTrans" cxnId="{B33842A2-F22C-441E-B156-149472D2CDF0}">
      <dgm:prSet/>
      <dgm:spPr/>
      <dgm:t>
        <a:bodyPr/>
        <a:lstStyle/>
        <a:p>
          <a:endParaRPr lang="en-US"/>
        </a:p>
      </dgm:t>
    </dgm:pt>
    <dgm:pt modelId="{A5DC37F6-29CF-4842-BB40-85B4C8FBEF16}">
      <dgm:prSet phldrT="[Text]"/>
      <dgm:spPr/>
      <dgm:t>
        <a:bodyPr/>
        <a:lstStyle/>
        <a:p>
          <a:r>
            <a:rPr lang="en-US" dirty="0" smtClean="0">
              <a:sym typeface="Wingdings" panose="05000000000000000000" pitchFamily="2" charset="2"/>
            </a:rPr>
            <a:t>Methodology</a:t>
          </a:r>
          <a:endParaRPr lang="en-US" dirty="0"/>
        </a:p>
      </dgm:t>
    </dgm:pt>
    <dgm:pt modelId="{D77E6469-2640-4D1D-B5E9-5FAC7C2B18D7}" type="parTrans" cxnId="{FADDCF44-6A47-4B53-9E4F-4323875630E4}">
      <dgm:prSet/>
      <dgm:spPr/>
      <dgm:t>
        <a:bodyPr/>
        <a:lstStyle/>
        <a:p>
          <a:endParaRPr lang="en-US"/>
        </a:p>
      </dgm:t>
    </dgm:pt>
    <dgm:pt modelId="{C41A5F31-D30F-4F2B-A6EF-989871C66EE4}" type="sibTrans" cxnId="{FADDCF44-6A47-4B53-9E4F-4323875630E4}">
      <dgm:prSet/>
      <dgm:spPr/>
      <dgm:t>
        <a:bodyPr/>
        <a:lstStyle/>
        <a:p>
          <a:endParaRPr lang="en-US"/>
        </a:p>
      </dgm:t>
    </dgm:pt>
    <dgm:pt modelId="{8671051D-3473-481A-AA9E-45581D08F9FF}">
      <dgm:prSet phldrT="[Text]" custT="1"/>
      <dgm:spPr/>
      <dgm:t>
        <a:bodyPr/>
        <a:lstStyle/>
        <a:p>
          <a:r>
            <a:rPr lang="en-US" sz="1700" dirty="0" smtClean="0"/>
            <a:t>Dealing with the “noise” problem in Social Media </a:t>
          </a:r>
          <a:endParaRPr lang="en-US" sz="1700" dirty="0"/>
        </a:p>
      </dgm:t>
    </dgm:pt>
    <dgm:pt modelId="{35113958-B694-494F-9418-B6F4B29A6D56}" type="parTrans" cxnId="{56C7DF9D-6994-4DBA-B8BD-1A3FBE51A24A}">
      <dgm:prSet/>
      <dgm:spPr/>
      <dgm:t>
        <a:bodyPr/>
        <a:lstStyle/>
        <a:p>
          <a:endParaRPr lang="en-US"/>
        </a:p>
      </dgm:t>
    </dgm:pt>
    <dgm:pt modelId="{6040EDE6-0D7F-4373-BF9B-C63BFED19AA8}" type="sibTrans" cxnId="{56C7DF9D-6994-4DBA-B8BD-1A3FBE51A24A}">
      <dgm:prSet/>
      <dgm:spPr/>
      <dgm:t>
        <a:bodyPr/>
        <a:lstStyle/>
        <a:p>
          <a:endParaRPr lang="en-US"/>
        </a:p>
      </dgm:t>
    </dgm:pt>
    <dgm:pt modelId="{CA5277C9-2E84-4B80-959A-9B81571D8DAF}">
      <dgm:prSet phldrT="[Text]" custT="1"/>
      <dgm:spPr/>
      <dgm:t>
        <a:bodyPr/>
        <a:lstStyle/>
        <a:p>
          <a:r>
            <a:rPr lang="en-US" sz="1700" dirty="0" smtClean="0"/>
            <a:t>Contributing to the textual analysis literature</a:t>
          </a:r>
          <a:endParaRPr lang="en-US" sz="1700" dirty="0"/>
        </a:p>
      </dgm:t>
    </dgm:pt>
    <dgm:pt modelId="{2BA42CB0-AF9C-40ED-9A1F-76C8691AAEF3}" type="parTrans" cxnId="{9350940B-88AA-4132-9A03-E3180343FF76}">
      <dgm:prSet/>
      <dgm:spPr/>
      <dgm:t>
        <a:bodyPr/>
        <a:lstStyle/>
        <a:p>
          <a:endParaRPr lang="en-US"/>
        </a:p>
      </dgm:t>
    </dgm:pt>
    <dgm:pt modelId="{26978EC9-C2DD-4BC2-ADCA-20D4DFD7B03E}" type="sibTrans" cxnId="{9350940B-88AA-4132-9A03-E3180343FF76}">
      <dgm:prSet/>
      <dgm:spPr/>
      <dgm:t>
        <a:bodyPr/>
        <a:lstStyle/>
        <a:p>
          <a:endParaRPr lang="en-US"/>
        </a:p>
      </dgm:t>
    </dgm:pt>
    <dgm:pt modelId="{622FF7D0-03A0-44D8-A1EC-97E0A7882311}">
      <dgm:prSet custT="1"/>
      <dgm:spPr/>
      <dgm:t>
        <a:bodyPr/>
        <a:lstStyle/>
        <a:p>
          <a:r>
            <a:rPr lang="en-US" sz="1700" dirty="0" smtClean="0"/>
            <a:t>Before the SEC regulation </a:t>
          </a:r>
          <a:r>
            <a:rPr lang="en-US" sz="1700" dirty="0" smtClean="0">
              <a:solidFill>
                <a:srgbClr val="C00000"/>
              </a:solidFill>
              <a:sym typeface="Wingdings" panose="05000000000000000000" pitchFamily="2" charset="2"/>
            </a:rPr>
            <a:t></a:t>
          </a:r>
          <a:r>
            <a:rPr lang="en-US" sz="1700" dirty="0" smtClean="0">
              <a:sym typeface="Wingdings" panose="05000000000000000000" pitchFamily="2" charset="2"/>
            </a:rPr>
            <a:t> </a:t>
          </a:r>
          <a:r>
            <a:rPr lang="en-US" sz="1700" dirty="0" smtClean="0">
              <a:solidFill>
                <a:srgbClr val="C00000"/>
              </a:solidFill>
              <a:sym typeface="Wingdings" panose="05000000000000000000" pitchFamily="2" charset="2"/>
            </a:rPr>
            <a:t>Hype</a:t>
          </a:r>
        </a:p>
      </dgm:t>
    </dgm:pt>
    <dgm:pt modelId="{6FE4D678-4AE3-40B2-B932-066AEB929FA9}" type="sibTrans" cxnId="{BB67EF73-2BAC-4230-A4F4-7014500E76E6}">
      <dgm:prSet/>
      <dgm:spPr/>
      <dgm:t>
        <a:bodyPr/>
        <a:lstStyle/>
        <a:p>
          <a:endParaRPr lang="en-US"/>
        </a:p>
      </dgm:t>
    </dgm:pt>
    <dgm:pt modelId="{CDE90DCC-A719-4807-9A3C-8A6FB982C452}" type="parTrans" cxnId="{BB67EF73-2BAC-4230-A4F4-7014500E76E6}">
      <dgm:prSet/>
      <dgm:spPr/>
      <dgm:t>
        <a:bodyPr/>
        <a:lstStyle/>
        <a:p>
          <a:endParaRPr lang="en-US"/>
        </a:p>
      </dgm:t>
    </dgm:pt>
    <dgm:pt modelId="{ED205636-13E9-4033-BC31-A0181AF1F5AC}">
      <dgm:prSet custT="1"/>
      <dgm:spPr/>
      <dgm:t>
        <a:bodyPr/>
        <a:lstStyle/>
        <a:p>
          <a:r>
            <a:rPr lang="en-US" sz="1700" dirty="0" smtClean="0">
              <a:sym typeface="Wingdings" panose="05000000000000000000" pitchFamily="2" charset="2"/>
            </a:rPr>
            <a:t>More followers </a:t>
          </a:r>
          <a:r>
            <a:rPr lang="en-US" sz="1700" dirty="0" smtClean="0">
              <a:solidFill>
                <a:srgbClr val="C00000"/>
              </a:solidFill>
              <a:sym typeface="Wingdings" panose="05000000000000000000" pitchFamily="2" charset="2"/>
            </a:rPr>
            <a:t> greater impact</a:t>
          </a:r>
        </a:p>
      </dgm:t>
    </dgm:pt>
    <dgm:pt modelId="{611508C9-B0E7-4977-B80A-A3EEE56DB593}" type="parTrans" cxnId="{670DAB57-B4BF-4C8F-9141-2A48DF9A3331}">
      <dgm:prSet/>
      <dgm:spPr/>
      <dgm:t>
        <a:bodyPr/>
        <a:lstStyle/>
        <a:p>
          <a:endParaRPr lang="en-US"/>
        </a:p>
      </dgm:t>
    </dgm:pt>
    <dgm:pt modelId="{FA73A1D0-8516-4DDF-B177-12B48E820921}" type="sibTrans" cxnId="{670DAB57-B4BF-4C8F-9141-2A48DF9A3331}">
      <dgm:prSet/>
      <dgm:spPr/>
      <dgm:t>
        <a:bodyPr/>
        <a:lstStyle/>
        <a:p>
          <a:endParaRPr lang="en-US"/>
        </a:p>
      </dgm:t>
    </dgm:pt>
    <dgm:pt modelId="{9EE2F495-2038-4635-B5F1-F5DAF0C4A29E}">
      <dgm:prSet/>
      <dgm:spPr/>
      <dgm:t>
        <a:bodyPr/>
        <a:lstStyle/>
        <a:p>
          <a:r>
            <a:rPr lang="en-US" dirty="0" smtClean="0">
              <a:sym typeface="Wingdings" panose="05000000000000000000" pitchFamily="2" charset="2"/>
            </a:rPr>
            <a:t>Regulation</a:t>
          </a:r>
        </a:p>
      </dgm:t>
    </dgm:pt>
    <dgm:pt modelId="{DEA89940-5B92-4854-BE36-7E62CF9116D6}" type="parTrans" cxnId="{DC707E03-B571-4AE1-8D42-D390E7C9B184}">
      <dgm:prSet/>
      <dgm:spPr/>
      <dgm:t>
        <a:bodyPr/>
        <a:lstStyle/>
        <a:p>
          <a:endParaRPr lang="en-US"/>
        </a:p>
      </dgm:t>
    </dgm:pt>
    <dgm:pt modelId="{4417E6A4-B77B-4B73-A24D-C36337BC8129}" type="sibTrans" cxnId="{DC707E03-B571-4AE1-8D42-D390E7C9B184}">
      <dgm:prSet/>
      <dgm:spPr/>
      <dgm:t>
        <a:bodyPr/>
        <a:lstStyle/>
        <a:p>
          <a:endParaRPr lang="en-US"/>
        </a:p>
      </dgm:t>
    </dgm:pt>
    <dgm:pt modelId="{D76CD0D0-C4DD-4624-BF07-14C2C961A4E6}">
      <dgm:prSet custT="1"/>
      <dgm:spPr/>
      <dgm:t>
        <a:bodyPr/>
        <a:lstStyle/>
        <a:p>
          <a:r>
            <a:rPr lang="en-US" sz="1700" dirty="0" smtClean="0">
              <a:sym typeface="Wingdings" panose="05000000000000000000" pitchFamily="2" charset="2"/>
            </a:rPr>
            <a:t>SEC’s</a:t>
          </a:r>
          <a:r>
            <a:rPr lang="en-US" sz="1700" dirty="0" smtClean="0">
              <a:solidFill>
                <a:srgbClr val="C00000"/>
              </a:solidFill>
              <a:sym typeface="Wingdings" panose="05000000000000000000" pitchFamily="2" charset="2"/>
            </a:rPr>
            <a:t> Reg-SocMedia </a:t>
          </a:r>
          <a:r>
            <a:rPr lang="en-US" sz="1700" dirty="0" smtClean="0">
              <a:sym typeface="Wingdings" panose="05000000000000000000" pitchFamily="2" charset="2"/>
            </a:rPr>
            <a:t>made social media more pertinent</a:t>
          </a:r>
        </a:p>
      </dgm:t>
    </dgm:pt>
    <dgm:pt modelId="{9EAF58F9-D686-4D39-976B-46215EB7ED8F}" type="parTrans" cxnId="{9D74E172-AAFE-4893-A180-CFC029F53E13}">
      <dgm:prSet/>
      <dgm:spPr/>
      <dgm:t>
        <a:bodyPr/>
        <a:lstStyle/>
        <a:p>
          <a:endParaRPr lang="en-US"/>
        </a:p>
      </dgm:t>
    </dgm:pt>
    <dgm:pt modelId="{1C65FA51-92DA-4BA4-BEEE-C669AF0E6807}" type="sibTrans" cxnId="{9D74E172-AAFE-4893-A180-CFC029F53E13}">
      <dgm:prSet/>
      <dgm:spPr/>
      <dgm:t>
        <a:bodyPr/>
        <a:lstStyle/>
        <a:p>
          <a:endParaRPr lang="en-US"/>
        </a:p>
      </dgm:t>
    </dgm:pt>
    <dgm:pt modelId="{F43F4EF0-72F7-401D-AFC6-DAED28F12BD7}" type="pres">
      <dgm:prSet presAssocID="{C20D3AF6-9164-47EC-A6AE-AF5E28F1F5EA}" presName="Name0" presStyleCnt="0">
        <dgm:presLayoutVars>
          <dgm:dir/>
          <dgm:animLvl val="lvl"/>
          <dgm:resizeHandles val="exact"/>
        </dgm:presLayoutVars>
      </dgm:prSet>
      <dgm:spPr/>
      <dgm:t>
        <a:bodyPr/>
        <a:lstStyle/>
        <a:p>
          <a:endParaRPr lang="en-US"/>
        </a:p>
      </dgm:t>
    </dgm:pt>
    <dgm:pt modelId="{9CFEDE71-7953-45F3-BBDF-43D0180CE094}" type="pres">
      <dgm:prSet presAssocID="{A9E3CF0E-BD9B-488F-9F7D-A00D951861B7}" presName="linNode" presStyleCnt="0"/>
      <dgm:spPr/>
    </dgm:pt>
    <dgm:pt modelId="{C1C0ACFA-68EF-4288-BB04-61582E19ABE6}" type="pres">
      <dgm:prSet presAssocID="{A9E3CF0E-BD9B-488F-9F7D-A00D951861B7}" presName="parentText" presStyleLbl="node1" presStyleIdx="0" presStyleCnt="4">
        <dgm:presLayoutVars>
          <dgm:chMax val="1"/>
          <dgm:bulletEnabled val="1"/>
        </dgm:presLayoutVars>
      </dgm:prSet>
      <dgm:spPr/>
      <dgm:t>
        <a:bodyPr/>
        <a:lstStyle/>
        <a:p>
          <a:endParaRPr lang="en-US"/>
        </a:p>
      </dgm:t>
    </dgm:pt>
    <dgm:pt modelId="{C37FB749-7C6F-40FB-890C-DDC5B87E3284}" type="pres">
      <dgm:prSet presAssocID="{A9E3CF0E-BD9B-488F-9F7D-A00D951861B7}" presName="descendantText" presStyleLbl="alignAccFollowNode1" presStyleIdx="0" presStyleCnt="4">
        <dgm:presLayoutVars>
          <dgm:bulletEnabled val="1"/>
        </dgm:presLayoutVars>
      </dgm:prSet>
      <dgm:spPr/>
      <dgm:t>
        <a:bodyPr/>
        <a:lstStyle/>
        <a:p>
          <a:endParaRPr lang="en-US"/>
        </a:p>
      </dgm:t>
    </dgm:pt>
    <dgm:pt modelId="{D20B8259-9427-4A04-A422-1C4A03C548BC}" type="pres">
      <dgm:prSet presAssocID="{9ED33307-95CF-410F-9EB7-536DFA4BA1F5}" presName="sp" presStyleCnt="0"/>
      <dgm:spPr/>
    </dgm:pt>
    <dgm:pt modelId="{DAD8BBAE-6FBB-4296-A0CB-A7FCEADD0596}" type="pres">
      <dgm:prSet presAssocID="{9EE2F495-2038-4635-B5F1-F5DAF0C4A29E}" presName="linNode" presStyleCnt="0"/>
      <dgm:spPr/>
    </dgm:pt>
    <dgm:pt modelId="{44B838CB-C994-4212-A517-9E5D9A633630}" type="pres">
      <dgm:prSet presAssocID="{9EE2F495-2038-4635-B5F1-F5DAF0C4A29E}" presName="parentText" presStyleLbl="node1" presStyleIdx="1" presStyleCnt="4">
        <dgm:presLayoutVars>
          <dgm:chMax val="1"/>
          <dgm:bulletEnabled val="1"/>
        </dgm:presLayoutVars>
      </dgm:prSet>
      <dgm:spPr/>
      <dgm:t>
        <a:bodyPr/>
        <a:lstStyle/>
        <a:p>
          <a:endParaRPr lang="en-US"/>
        </a:p>
      </dgm:t>
    </dgm:pt>
    <dgm:pt modelId="{585113DE-89E4-4833-A3EF-57BB8A82E923}" type="pres">
      <dgm:prSet presAssocID="{9EE2F495-2038-4635-B5F1-F5DAF0C4A29E}" presName="descendantText" presStyleLbl="alignAccFollowNode1" presStyleIdx="1" presStyleCnt="4">
        <dgm:presLayoutVars>
          <dgm:bulletEnabled val="1"/>
        </dgm:presLayoutVars>
      </dgm:prSet>
      <dgm:spPr/>
      <dgm:t>
        <a:bodyPr/>
        <a:lstStyle/>
        <a:p>
          <a:endParaRPr lang="en-US"/>
        </a:p>
      </dgm:t>
    </dgm:pt>
    <dgm:pt modelId="{F9182640-3DC4-4FFA-B482-71160DB87F52}" type="pres">
      <dgm:prSet presAssocID="{4417E6A4-B77B-4B73-A24D-C36337BC8129}" presName="sp" presStyleCnt="0"/>
      <dgm:spPr/>
    </dgm:pt>
    <dgm:pt modelId="{9EE347D7-383E-4AF7-9E50-31B40463BF4B}" type="pres">
      <dgm:prSet presAssocID="{31CEAC5B-0ABF-4747-B363-03AE9CCFBDFF}" presName="linNode" presStyleCnt="0"/>
      <dgm:spPr/>
    </dgm:pt>
    <dgm:pt modelId="{762E93C9-8479-4ECF-9293-253F55D5AB81}" type="pres">
      <dgm:prSet presAssocID="{31CEAC5B-0ABF-4747-B363-03AE9CCFBDFF}" presName="parentText" presStyleLbl="node1" presStyleIdx="2" presStyleCnt="4">
        <dgm:presLayoutVars>
          <dgm:chMax val="1"/>
          <dgm:bulletEnabled val="1"/>
        </dgm:presLayoutVars>
      </dgm:prSet>
      <dgm:spPr/>
      <dgm:t>
        <a:bodyPr/>
        <a:lstStyle/>
        <a:p>
          <a:endParaRPr lang="en-US"/>
        </a:p>
      </dgm:t>
    </dgm:pt>
    <dgm:pt modelId="{B9D60219-1CB9-4024-8FCF-01CCE3FC108D}" type="pres">
      <dgm:prSet presAssocID="{31CEAC5B-0ABF-4747-B363-03AE9CCFBDFF}" presName="descendantText" presStyleLbl="alignAccFollowNode1" presStyleIdx="2" presStyleCnt="4">
        <dgm:presLayoutVars>
          <dgm:bulletEnabled val="1"/>
        </dgm:presLayoutVars>
      </dgm:prSet>
      <dgm:spPr/>
      <dgm:t>
        <a:bodyPr/>
        <a:lstStyle/>
        <a:p>
          <a:endParaRPr lang="en-US"/>
        </a:p>
      </dgm:t>
    </dgm:pt>
    <dgm:pt modelId="{FCB82D8B-25E5-4D53-83A5-189540B935A0}" type="pres">
      <dgm:prSet presAssocID="{038D9528-DE5B-4ABB-887B-21368388DC4D}" presName="sp" presStyleCnt="0"/>
      <dgm:spPr/>
    </dgm:pt>
    <dgm:pt modelId="{0CECD249-69CA-4F50-BB38-7BA35692C9D8}" type="pres">
      <dgm:prSet presAssocID="{A5DC37F6-29CF-4842-BB40-85B4C8FBEF16}" presName="linNode" presStyleCnt="0"/>
      <dgm:spPr/>
    </dgm:pt>
    <dgm:pt modelId="{761CA344-3CD8-48FE-9647-79B2262C06EB}" type="pres">
      <dgm:prSet presAssocID="{A5DC37F6-29CF-4842-BB40-85B4C8FBEF16}" presName="parentText" presStyleLbl="node1" presStyleIdx="3" presStyleCnt="4">
        <dgm:presLayoutVars>
          <dgm:chMax val="1"/>
          <dgm:bulletEnabled val="1"/>
        </dgm:presLayoutVars>
      </dgm:prSet>
      <dgm:spPr/>
      <dgm:t>
        <a:bodyPr/>
        <a:lstStyle/>
        <a:p>
          <a:endParaRPr lang="en-US"/>
        </a:p>
      </dgm:t>
    </dgm:pt>
    <dgm:pt modelId="{D00ED2D9-45B4-471F-A807-B6A674B864A8}" type="pres">
      <dgm:prSet presAssocID="{A5DC37F6-29CF-4842-BB40-85B4C8FBEF16}" presName="descendantText" presStyleLbl="alignAccFollowNode1" presStyleIdx="3" presStyleCnt="4" custLinFactNeighborY="-2428">
        <dgm:presLayoutVars>
          <dgm:bulletEnabled val="1"/>
        </dgm:presLayoutVars>
      </dgm:prSet>
      <dgm:spPr/>
      <dgm:t>
        <a:bodyPr/>
        <a:lstStyle/>
        <a:p>
          <a:endParaRPr lang="en-US"/>
        </a:p>
      </dgm:t>
    </dgm:pt>
  </dgm:ptLst>
  <dgm:cxnLst>
    <dgm:cxn modelId="{FADDCF44-6A47-4B53-9E4F-4323875630E4}" srcId="{C20D3AF6-9164-47EC-A6AE-AF5E28F1F5EA}" destId="{A5DC37F6-29CF-4842-BB40-85B4C8FBEF16}" srcOrd="3" destOrd="0" parTransId="{D77E6469-2640-4D1D-B5E9-5FAC7C2B18D7}" sibTransId="{C41A5F31-D30F-4F2B-A6EF-989871C66EE4}"/>
    <dgm:cxn modelId="{C448FA13-CD6D-4E57-9677-CB488A0A89B8}" type="presOf" srcId="{8671051D-3473-481A-AA9E-45581D08F9FF}" destId="{D00ED2D9-45B4-471F-A807-B6A674B864A8}" srcOrd="0" destOrd="1" presId="urn:microsoft.com/office/officeart/2005/8/layout/vList5"/>
    <dgm:cxn modelId="{670DAB57-B4BF-4C8F-9141-2A48DF9A3331}" srcId="{A9E3CF0E-BD9B-488F-9F7D-A00D951861B7}" destId="{ED205636-13E9-4033-BC31-A0181AF1F5AC}" srcOrd="2" destOrd="0" parTransId="{611508C9-B0E7-4977-B80A-A3EEE56DB593}" sibTransId="{FA73A1D0-8516-4DDF-B177-12B48E820921}"/>
    <dgm:cxn modelId="{B24A4FAF-7F13-465D-8EB3-5BEFD809AEFB}" type="presOf" srcId="{ED205636-13E9-4033-BC31-A0181AF1F5AC}" destId="{C37FB749-7C6F-40FB-890C-DDC5B87E3284}" srcOrd="0" destOrd="2" presId="urn:microsoft.com/office/officeart/2005/8/layout/vList5"/>
    <dgm:cxn modelId="{5005E230-0619-410A-A605-3F7FB5E8C0E4}" type="presOf" srcId="{C20D3AF6-9164-47EC-A6AE-AF5E28F1F5EA}" destId="{F43F4EF0-72F7-401D-AFC6-DAED28F12BD7}" srcOrd="0" destOrd="0" presId="urn:microsoft.com/office/officeart/2005/8/layout/vList5"/>
    <dgm:cxn modelId="{915E999C-8043-44E1-9024-53D1F3AF43F3}" type="presOf" srcId="{CA5277C9-2E84-4B80-959A-9B81571D8DAF}" destId="{D00ED2D9-45B4-471F-A807-B6A674B864A8}" srcOrd="0" destOrd="0" presId="urn:microsoft.com/office/officeart/2005/8/layout/vList5"/>
    <dgm:cxn modelId="{FEB98E7F-5217-4268-95A3-522DC782464C}" type="presOf" srcId="{B91F3B7F-706E-4042-A48E-EE576B153F24}" destId="{C37FB749-7C6F-40FB-890C-DDC5B87E3284}" srcOrd="0" destOrd="0" presId="urn:microsoft.com/office/officeart/2005/8/layout/vList5"/>
    <dgm:cxn modelId="{0E2D1299-C34D-4F75-B2B8-D9CF464E837B}" type="presOf" srcId="{D76CD0D0-C4DD-4624-BF07-14C2C961A4E6}" destId="{585113DE-89E4-4833-A3EF-57BB8A82E923}" srcOrd="0" destOrd="0" presId="urn:microsoft.com/office/officeart/2005/8/layout/vList5"/>
    <dgm:cxn modelId="{C9A8FF54-7D76-43BA-B3EF-9A1C7E0B2611}" type="presOf" srcId="{622FF7D0-03A0-44D8-A1EC-97E0A7882311}" destId="{C37FB749-7C6F-40FB-890C-DDC5B87E3284}" srcOrd="0" destOrd="1" presId="urn:microsoft.com/office/officeart/2005/8/layout/vList5"/>
    <dgm:cxn modelId="{BB67EF73-2BAC-4230-A4F4-7014500E76E6}" srcId="{A9E3CF0E-BD9B-488F-9F7D-A00D951861B7}" destId="{622FF7D0-03A0-44D8-A1EC-97E0A7882311}" srcOrd="1" destOrd="0" parTransId="{CDE90DCC-A719-4807-9A3C-8A6FB982C452}" sibTransId="{6FE4D678-4AE3-40B2-B932-066AEB929FA9}"/>
    <dgm:cxn modelId="{EF20D854-CF16-42E9-B1CF-3409DC40CCB0}" type="presOf" srcId="{31CEAC5B-0ABF-4747-B363-03AE9CCFBDFF}" destId="{762E93C9-8479-4ECF-9293-253F55D5AB81}" srcOrd="0" destOrd="0" presId="urn:microsoft.com/office/officeart/2005/8/layout/vList5"/>
    <dgm:cxn modelId="{BA4EE136-8ED0-4D04-959F-AFB5A23459F2}" type="presOf" srcId="{4BE70514-616A-4ADF-A2E8-2AB29B596994}" destId="{B9D60219-1CB9-4024-8FCF-01CCE3FC108D}" srcOrd="0" destOrd="0" presId="urn:microsoft.com/office/officeart/2005/8/layout/vList5"/>
    <dgm:cxn modelId="{9350940B-88AA-4132-9A03-E3180343FF76}" srcId="{A5DC37F6-29CF-4842-BB40-85B4C8FBEF16}" destId="{CA5277C9-2E84-4B80-959A-9B81571D8DAF}" srcOrd="0" destOrd="0" parTransId="{2BA42CB0-AF9C-40ED-9A1F-76C8691AAEF3}" sibTransId="{26978EC9-C2DD-4BC2-ADCA-20D4DFD7B03E}"/>
    <dgm:cxn modelId="{D5FC60B6-5A80-4C1A-99BE-6F95349D769C}" type="presOf" srcId="{A5DC37F6-29CF-4842-BB40-85B4C8FBEF16}" destId="{761CA344-3CD8-48FE-9647-79B2262C06EB}" srcOrd="0" destOrd="0" presId="urn:microsoft.com/office/officeart/2005/8/layout/vList5"/>
    <dgm:cxn modelId="{B33842A2-F22C-441E-B156-149472D2CDF0}" srcId="{31CEAC5B-0ABF-4747-B363-03AE9CCFBDFF}" destId="{30EDE6A1-4A3E-465E-A85E-F42D875AAE8D}" srcOrd="1" destOrd="0" parTransId="{535F3D6C-5E49-442C-A07C-88BA3EDB0280}" sibTransId="{836FCBB3-BE7C-49BB-A07E-4FA8BF888F5F}"/>
    <dgm:cxn modelId="{D1579A70-794E-41EE-B24D-F53BB586458A}" srcId="{31CEAC5B-0ABF-4747-B363-03AE9CCFBDFF}" destId="{4BE70514-616A-4ADF-A2E8-2AB29B596994}" srcOrd="0" destOrd="0" parTransId="{66CD128E-5E89-4481-B0CE-DA2FE5460065}" sibTransId="{DF4F4F73-9F7D-4AFD-A06A-79F526853BFE}"/>
    <dgm:cxn modelId="{13F3123F-ED4E-420F-A902-2B26EEE7C93C}" srcId="{C20D3AF6-9164-47EC-A6AE-AF5E28F1F5EA}" destId="{A9E3CF0E-BD9B-488F-9F7D-A00D951861B7}" srcOrd="0" destOrd="0" parTransId="{7694DAE1-5BF8-40EC-B53E-D172E338418D}" sibTransId="{9ED33307-95CF-410F-9EB7-536DFA4BA1F5}"/>
    <dgm:cxn modelId="{DC707E03-B571-4AE1-8D42-D390E7C9B184}" srcId="{C20D3AF6-9164-47EC-A6AE-AF5E28F1F5EA}" destId="{9EE2F495-2038-4635-B5F1-F5DAF0C4A29E}" srcOrd="1" destOrd="0" parTransId="{DEA89940-5B92-4854-BE36-7E62CF9116D6}" sibTransId="{4417E6A4-B77B-4B73-A24D-C36337BC8129}"/>
    <dgm:cxn modelId="{E44EA8F7-003C-469D-89D5-5BB3A62B43F0}" type="presOf" srcId="{30EDE6A1-4A3E-465E-A85E-F42D875AAE8D}" destId="{B9D60219-1CB9-4024-8FCF-01CCE3FC108D}" srcOrd="0" destOrd="1" presId="urn:microsoft.com/office/officeart/2005/8/layout/vList5"/>
    <dgm:cxn modelId="{9D74E172-AAFE-4893-A180-CFC029F53E13}" srcId="{9EE2F495-2038-4635-B5F1-F5DAF0C4A29E}" destId="{D76CD0D0-C4DD-4624-BF07-14C2C961A4E6}" srcOrd="0" destOrd="0" parTransId="{9EAF58F9-D686-4D39-976B-46215EB7ED8F}" sibTransId="{1C65FA51-92DA-4BA4-BEEE-C669AF0E6807}"/>
    <dgm:cxn modelId="{56B923B5-5DD6-4DFC-9BF9-8B39E72DD1B5}" type="presOf" srcId="{9EE2F495-2038-4635-B5F1-F5DAF0C4A29E}" destId="{44B838CB-C994-4212-A517-9E5D9A633630}" srcOrd="0" destOrd="0" presId="urn:microsoft.com/office/officeart/2005/8/layout/vList5"/>
    <dgm:cxn modelId="{56C7DF9D-6994-4DBA-B8BD-1A3FBE51A24A}" srcId="{A5DC37F6-29CF-4842-BB40-85B4C8FBEF16}" destId="{8671051D-3473-481A-AA9E-45581D08F9FF}" srcOrd="1" destOrd="0" parTransId="{35113958-B694-494F-9418-B6F4B29A6D56}" sibTransId="{6040EDE6-0D7F-4373-BF9B-C63BFED19AA8}"/>
    <dgm:cxn modelId="{56D581AF-8BBB-43F2-AE31-A35FC8408CA1}" type="presOf" srcId="{A9E3CF0E-BD9B-488F-9F7D-A00D951861B7}" destId="{C1C0ACFA-68EF-4288-BB04-61582E19ABE6}" srcOrd="0" destOrd="0" presId="urn:microsoft.com/office/officeart/2005/8/layout/vList5"/>
    <dgm:cxn modelId="{0D1C9822-59A7-474A-BBE9-896091E7CD1C}" srcId="{A9E3CF0E-BD9B-488F-9F7D-A00D951861B7}" destId="{B91F3B7F-706E-4042-A48E-EE576B153F24}" srcOrd="0" destOrd="0" parTransId="{99F434FD-22B4-49E0-BD7A-35896512FD0C}" sibTransId="{51D4AACB-2AF6-4BB9-B584-D0D83A69D49A}"/>
    <dgm:cxn modelId="{9747782C-4EE2-4949-BD20-1ECD67A0BE3A}" srcId="{C20D3AF6-9164-47EC-A6AE-AF5E28F1F5EA}" destId="{31CEAC5B-0ABF-4747-B363-03AE9CCFBDFF}" srcOrd="2" destOrd="0" parTransId="{67E3ACCC-B80E-4FF4-9BF6-F9B2F44EB048}" sibTransId="{038D9528-DE5B-4ABB-887B-21368388DC4D}"/>
    <dgm:cxn modelId="{37A99AE2-AB67-457E-B6A1-7BD5DBD2005A}" type="presParOf" srcId="{F43F4EF0-72F7-401D-AFC6-DAED28F12BD7}" destId="{9CFEDE71-7953-45F3-BBDF-43D0180CE094}" srcOrd="0" destOrd="0" presId="urn:microsoft.com/office/officeart/2005/8/layout/vList5"/>
    <dgm:cxn modelId="{5A79D912-3DE4-4124-8D3B-5FD9A09E96C1}" type="presParOf" srcId="{9CFEDE71-7953-45F3-BBDF-43D0180CE094}" destId="{C1C0ACFA-68EF-4288-BB04-61582E19ABE6}" srcOrd="0" destOrd="0" presId="urn:microsoft.com/office/officeart/2005/8/layout/vList5"/>
    <dgm:cxn modelId="{7B8A7FD1-9CC6-452C-8401-1804127C3E8F}" type="presParOf" srcId="{9CFEDE71-7953-45F3-BBDF-43D0180CE094}" destId="{C37FB749-7C6F-40FB-890C-DDC5B87E3284}" srcOrd="1" destOrd="0" presId="urn:microsoft.com/office/officeart/2005/8/layout/vList5"/>
    <dgm:cxn modelId="{F171A708-C935-4057-A9BF-BA66ABF2205B}" type="presParOf" srcId="{F43F4EF0-72F7-401D-AFC6-DAED28F12BD7}" destId="{D20B8259-9427-4A04-A422-1C4A03C548BC}" srcOrd="1" destOrd="0" presId="urn:microsoft.com/office/officeart/2005/8/layout/vList5"/>
    <dgm:cxn modelId="{2AC12505-782D-4FAE-B5DB-7116B9CD374D}" type="presParOf" srcId="{F43F4EF0-72F7-401D-AFC6-DAED28F12BD7}" destId="{DAD8BBAE-6FBB-4296-A0CB-A7FCEADD0596}" srcOrd="2" destOrd="0" presId="urn:microsoft.com/office/officeart/2005/8/layout/vList5"/>
    <dgm:cxn modelId="{5EBDE357-915D-42EF-A779-7B6E6B7519CB}" type="presParOf" srcId="{DAD8BBAE-6FBB-4296-A0CB-A7FCEADD0596}" destId="{44B838CB-C994-4212-A517-9E5D9A633630}" srcOrd="0" destOrd="0" presId="urn:microsoft.com/office/officeart/2005/8/layout/vList5"/>
    <dgm:cxn modelId="{A70624B8-24EE-4E52-9466-D56FC5A405F7}" type="presParOf" srcId="{DAD8BBAE-6FBB-4296-A0CB-A7FCEADD0596}" destId="{585113DE-89E4-4833-A3EF-57BB8A82E923}" srcOrd="1" destOrd="0" presId="urn:microsoft.com/office/officeart/2005/8/layout/vList5"/>
    <dgm:cxn modelId="{4A59105D-3616-4AF2-AA65-EBCE82525C9A}" type="presParOf" srcId="{F43F4EF0-72F7-401D-AFC6-DAED28F12BD7}" destId="{F9182640-3DC4-4FFA-B482-71160DB87F52}" srcOrd="3" destOrd="0" presId="urn:microsoft.com/office/officeart/2005/8/layout/vList5"/>
    <dgm:cxn modelId="{3CFE0FF4-D555-4310-B5B7-4DCA49CCECB2}" type="presParOf" srcId="{F43F4EF0-72F7-401D-AFC6-DAED28F12BD7}" destId="{9EE347D7-383E-4AF7-9E50-31B40463BF4B}" srcOrd="4" destOrd="0" presId="urn:microsoft.com/office/officeart/2005/8/layout/vList5"/>
    <dgm:cxn modelId="{04DB492A-94A2-4E3D-885B-BDEF29A74C25}" type="presParOf" srcId="{9EE347D7-383E-4AF7-9E50-31B40463BF4B}" destId="{762E93C9-8479-4ECF-9293-253F55D5AB81}" srcOrd="0" destOrd="0" presId="urn:microsoft.com/office/officeart/2005/8/layout/vList5"/>
    <dgm:cxn modelId="{1C84B180-6F08-4769-A202-50E1FEFEFEF6}" type="presParOf" srcId="{9EE347D7-383E-4AF7-9E50-31B40463BF4B}" destId="{B9D60219-1CB9-4024-8FCF-01CCE3FC108D}" srcOrd="1" destOrd="0" presId="urn:microsoft.com/office/officeart/2005/8/layout/vList5"/>
    <dgm:cxn modelId="{233FFE9E-D451-495B-84D3-EAC7301EAB75}" type="presParOf" srcId="{F43F4EF0-72F7-401D-AFC6-DAED28F12BD7}" destId="{FCB82D8B-25E5-4D53-83A5-189540B935A0}" srcOrd="5" destOrd="0" presId="urn:microsoft.com/office/officeart/2005/8/layout/vList5"/>
    <dgm:cxn modelId="{7D1E7E8C-D60F-41F8-AC6B-D7471F34028C}" type="presParOf" srcId="{F43F4EF0-72F7-401D-AFC6-DAED28F12BD7}" destId="{0CECD249-69CA-4F50-BB38-7BA35692C9D8}" srcOrd="6" destOrd="0" presId="urn:microsoft.com/office/officeart/2005/8/layout/vList5"/>
    <dgm:cxn modelId="{CE16E71E-65EC-4C39-A128-A678118D1F42}" type="presParOf" srcId="{0CECD249-69CA-4F50-BB38-7BA35692C9D8}" destId="{761CA344-3CD8-48FE-9647-79B2262C06EB}" srcOrd="0" destOrd="0" presId="urn:microsoft.com/office/officeart/2005/8/layout/vList5"/>
    <dgm:cxn modelId="{7FAB56C2-9E17-4084-97CF-756A2AC6ABF7}" type="presParOf" srcId="{0CECD249-69CA-4F50-BB38-7BA35692C9D8}" destId="{D00ED2D9-45B4-471F-A807-B6A674B864A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vl1pPr>
          </a:lstStyle>
          <a:p>
            <a:endParaRPr lang="en-CA"/>
          </a:p>
        </p:txBody>
      </p:sp>
      <p:sp>
        <p:nvSpPr>
          <p:cNvPr id="8" name="Header Placeholder 7"/>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CA"/>
          </a:p>
        </p:txBody>
      </p:sp>
      <p:sp>
        <p:nvSpPr>
          <p:cNvPr id="9" name="Slide Image Placeholder 8"/>
          <p:cNvSpPr>
            <a:spLocks noGrp="1" noRot="1" noChangeAspect="1"/>
          </p:cNvSpPr>
          <p:nvPr>
            <p:ph type="sldImg" idx="2"/>
          </p:nvPr>
        </p:nvSpPr>
        <p:spPr>
          <a:xfrm>
            <a:off x="758825" y="514350"/>
            <a:ext cx="5340350" cy="4006850"/>
          </a:xfrm>
          <a:prstGeom prst="rect">
            <a:avLst/>
          </a:prstGeom>
          <a:noFill/>
          <a:ln w="12700">
            <a:solidFill>
              <a:prstClr val="black"/>
            </a:solidFill>
          </a:ln>
        </p:spPr>
        <p:txBody>
          <a:bodyPr vert="horz" lIns="91440" tIns="45720" rIns="91440" bIns="45720" rtlCol="0" anchor="ctr"/>
          <a:lstStyle/>
          <a:p>
            <a:endParaRPr lang="en-CA"/>
          </a:p>
        </p:txBody>
      </p:sp>
      <p:sp>
        <p:nvSpPr>
          <p:cNvPr id="11" name="Slide Number Placeholder 10"/>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vl1pPr>
          </a:lstStyle>
          <a:p>
            <a:fld id="{3C36A3A5-7BB6-4F86-88E4-3FFD01987BF6}" type="slidenum">
              <a:rPr lang="en-CA" smtClean="0"/>
              <a:t>‹#›</a:t>
            </a:fld>
            <a:endParaRPr lang="en-CA"/>
          </a:p>
        </p:txBody>
      </p:sp>
      <p:grpSp>
        <p:nvGrpSpPr>
          <p:cNvPr id="23" name="Group 22"/>
          <p:cNvGrpSpPr/>
          <p:nvPr/>
        </p:nvGrpSpPr>
        <p:grpSpPr>
          <a:xfrm>
            <a:off x="324557" y="5148437"/>
            <a:ext cx="6208889" cy="3274722"/>
            <a:chOff x="0" y="4839405"/>
            <a:chExt cx="6696075" cy="3221038"/>
          </a:xfrm>
        </p:grpSpPr>
        <p:sp>
          <p:nvSpPr>
            <p:cNvPr id="15" name="Line 3"/>
            <p:cNvSpPr>
              <a:spLocks noChangeShapeType="1"/>
            </p:cNvSpPr>
            <p:nvPr/>
          </p:nvSpPr>
          <p:spPr bwMode="auto">
            <a:xfrm>
              <a:off x="0" y="4839405"/>
              <a:ext cx="6696075" cy="0"/>
            </a:xfrm>
            <a:prstGeom prst="line">
              <a:avLst/>
            </a:prstGeom>
            <a:noFill/>
            <a:ln w="12699">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CA"/>
            </a:p>
          </p:txBody>
        </p:sp>
        <p:sp>
          <p:nvSpPr>
            <p:cNvPr id="16" name="Line 4"/>
            <p:cNvSpPr>
              <a:spLocks noChangeShapeType="1"/>
            </p:cNvSpPr>
            <p:nvPr/>
          </p:nvSpPr>
          <p:spPr bwMode="auto">
            <a:xfrm>
              <a:off x="0" y="5288668"/>
              <a:ext cx="6696075" cy="0"/>
            </a:xfrm>
            <a:prstGeom prst="line">
              <a:avLst/>
            </a:prstGeom>
            <a:noFill/>
            <a:ln w="12699">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CA"/>
            </a:p>
          </p:txBody>
        </p:sp>
        <p:sp>
          <p:nvSpPr>
            <p:cNvPr id="17" name="Line 5"/>
            <p:cNvSpPr>
              <a:spLocks noChangeShapeType="1"/>
            </p:cNvSpPr>
            <p:nvPr/>
          </p:nvSpPr>
          <p:spPr bwMode="auto">
            <a:xfrm>
              <a:off x="0" y="5742693"/>
              <a:ext cx="6696075" cy="0"/>
            </a:xfrm>
            <a:prstGeom prst="line">
              <a:avLst/>
            </a:prstGeom>
            <a:noFill/>
            <a:ln w="12699">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CA"/>
            </a:p>
          </p:txBody>
        </p:sp>
        <p:sp>
          <p:nvSpPr>
            <p:cNvPr id="18" name="Line 6"/>
            <p:cNvSpPr>
              <a:spLocks noChangeShapeType="1"/>
            </p:cNvSpPr>
            <p:nvPr/>
          </p:nvSpPr>
          <p:spPr bwMode="auto">
            <a:xfrm>
              <a:off x="0" y="6223705"/>
              <a:ext cx="6696075" cy="0"/>
            </a:xfrm>
            <a:prstGeom prst="line">
              <a:avLst/>
            </a:prstGeom>
            <a:noFill/>
            <a:ln w="12699">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CA"/>
            </a:p>
          </p:txBody>
        </p:sp>
        <p:sp>
          <p:nvSpPr>
            <p:cNvPr id="19" name="Line 7"/>
            <p:cNvSpPr>
              <a:spLocks noChangeShapeType="1"/>
            </p:cNvSpPr>
            <p:nvPr/>
          </p:nvSpPr>
          <p:spPr bwMode="auto">
            <a:xfrm>
              <a:off x="0" y="6674555"/>
              <a:ext cx="6696075" cy="0"/>
            </a:xfrm>
            <a:prstGeom prst="line">
              <a:avLst/>
            </a:prstGeom>
            <a:noFill/>
            <a:ln w="12699">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CA"/>
            </a:p>
          </p:txBody>
        </p:sp>
        <p:sp>
          <p:nvSpPr>
            <p:cNvPr id="20" name="Line 8"/>
            <p:cNvSpPr>
              <a:spLocks noChangeShapeType="1"/>
            </p:cNvSpPr>
            <p:nvPr/>
          </p:nvSpPr>
          <p:spPr bwMode="auto">
            <a:xfrm>
              <a:off x="0" y="7125405"/>
              <a:ext cx="6696075" cy="0"/>
            </a:xfrm>
            <a:prstGeom prst="line">
              <a:avLst/>
            </a:prstGeom>
            <a:noFill/>
            <a:ln w="12699">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CA"/>
            </a:p>
          </p:txBody>
        </p:sp>
        <p:sp>
          <p:nvSpPr>
            <p:cNvPr id="21" name="Line 9"/>
            <p:cNvSpPr>
              <a:spLocks noChangeShapeType="1"/>
            </p:cNvSpPr>
            <p:nvPr/>
          </p:nvSpPr>
          <p:spPr bwMode="auto">
            <a:xfrm>
              <a:off x="0" y="7608005"/>
              <a:ext cx="6696075" cy="0"/>
            </a:xfrm>
            <a:prstGeom prst="line">
              <a:avLst/>
            </a:prstGeom>
            <a:noFill/>
            <a:ln w="12699">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CA"/>
            </a:p>
          </p:txBody>
        </p:sp>
        <p:sp>
          <p:nvSpPr>
            <p:cNvPr id="22" name="Line 10"/>
            <p:cNvSpPr>
              <a:spLocks noChangeShapeType="1"/>
            </p:cNvSpPr>
            <p:nvPr/>
          </p:nvSpPr>
          <p:spPr bwMode="auto">
            <a:xfrm>
              <a:off x="0" y="8060443"/>
              <a:ext cx="6696075" cy="0"/>
            </a:xfrm>
            <a:prstGeom prst="line">
              <a:avLst/>
            </a:prstGeom>
            <a:noFill/>
            <a:ln w="12699">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CA"/>
            </a:p>
          </p:txBody>
        </p:sp>
      </p:grpSp>
    </p:spTree>
    <p:extLst>
      <p:ext uri="{BB962C8B-B14F-4D97-AF65-F5344CB8AC3E}">
        <p14:creationId xmlns:p14="http://schemas.microsoft.com/office/powerpoint/2010/main" val="3628019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73575"/>
            <a:ext cx="5486400" cy="3660775"/>
          </a:xfrm>
          <a:prstGeom prst="rect">
            <a:avLst/>
          </a:prstGeom>
        </p:spPr>
        <p:txBody>
          <a:bodyPr/>
          <a:lstStyle/>
          <a:p>
            <a:r>
              <a:rPr lang="en-US" dirty="0" smtClean="0"/>
              <a:t>What we see here is a map of NYC…to be</a:t>
            </a:r>
            <a:r>
              <a:rPr lang="en-US" baseline="0" dirty="0" smtClean="0"/>
              <a:t> more specific, it’s a heat map of NYC. The circles that we see in blue and green and yellow represent the intensity of Twitter discussions about the flu. The blue circles represent lighter intensity and the green, more so, and the yellow even more. What’s interesting is that those Twitter discussions of the flu….so things like someone tweeting that they have the flu, or their family members, or their friends…those discussions seem to do a very good job at predicting where the flu is going to be.  This allows public health officials to anticipate flu outbreaks…to mobilize their resources, to prepare vaccines and hospitals, and prepare doctors and nurses. What’s even more important is that this map is dynamic, meaning that it is based on live Twitter feeds, and that this map reflects in real-time, with no delay. As a result this map is dynamic and moves in real </a:t>
            </a:r>
            <a:r>
              <a:rPr lang="en-US" baseline="0" dirty="0" err="1" smtClean="0"/>
              <a:t>time..take</a:t>
            </a:r>
            <a:r>
              <a:rPr lang="en-US" baseline="0" dirty="0" smtClean="0"/>
              <a:t> a look here…you see these two circles in the middle above lower </a:t>
            </a:r>
            <a:r>
              <a:rPr lang="en-US" baseline="0" dirty="0" err="1" smtClean="0"/>
              <a:t>manhattan</a:t>
            </a:r>
            <a:r>
              <a:rPr lang="en-US" baseline="0" dirty="0" smtClean="0"/>
              <a:t>, they seem to converge a little bit, and move towards each other…and then look what happens next (next 2 slides)….the two circles completely merge, and form a core of high flu intensity at the centre of their intersection. And this truly is the most powerful feature of these twitter discussions….not only do they allow public health officials to see where disease are, but more importantly, where they are moving into, and what the picture will look like in the near future, and you can imagine the kind of benefits that public health can get from social media, particularly twitter. In a way, they are getting this down to a science, much like weather prediction is based on observing patterns of clouds and pressure and airspeed, we can do all of this today to anticipate disease thanks to Twitter…and thanks to Social Media.</a:t>
            </a:r>
            <a:endParaRPr lang="en-US" dirty="0"/>
          </a:p>
        </p:txBody>
      </p:sp>
      <p:sp>
        <p:nvSpPr>
          <p:cNvPr id="4" name="Slide Number Placeholder 3"/>
          <p:cNvSpPr>
            <a:spLocks noGrp="1"/>
          </p:cNvSpPr>
          <p:nvPr>
            <p:ph type="sldNum" sz="quarter" idx="10"/>
          </p:nvPr>
        </p:nvSpPr>
        <p:spPr/>
        <p:txBody>
          <a:bodyPr/>
          <a:lstStyle/>
          <a:p>
            <a:fld id="{3C36A3A5-7BB6-4F86-88E4-3FFD01987BF6}" type="slidenum">
              <a:rPr lang="en-CA" smtClean="0"/>
              <a:t>2</a:t>
            </a:fld>
            <a:endParaRPr lang="en-CA"/>
          </a:p>
        </p:txBody>
      </p:sp>
    </p:spTree>
    <p:extLst>
      <p:ext uri="{BB962C8B-B14F-4D97-AF65-F5344CB8AC3E}">
        <p14:creationId xmlns:p14="http://schemas.microsoft.com/office/powerpoint/2010/main" val="2103158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73575"/>
            <a:ext cx="5486400" cy="3660775"/>
          </a:xfrm>
          <a:prstGeom prst="rect">
            <a:avLst/>
          </a:prstGeom>
        </p:spPr>
        <p:txBody>
          <a:bodyPr/>
          <a:lstStyle/>
          <a:p>
            <a:r>
              <a:rPr lang="en-US" dirty="0" smtClean="0"/>
              <a:t>2800, 141,</a:t>
            </a:r>
            <a:r>
              <a:rPr lang="en-US" baseline="0" dirty="0" smtClean="0"/>
              <a:t> highlight difference; contemporary twitter papers</a:t>
            </a:r>
            <a:endParaRPr lang="en-US" dirty="0"/>
          </a:p>
        </p:txBody>
      </p:sp>
      <p:sp>
        <p:nvSpPr>
          <p:cNvPr id="4" name="Slide Number Placeholder 3"/>
          <p:cNvSpPr>
            <a:spLocks noGrp="1"/>
          </p:cNvSpPr>
          <p:nvPr>
            <p:ph type="sldNum" sz="quarter" idx="10"/>
          </p:nvPr>
        </p:nvSpPr>
        <p:spPr/>
        <p:txBody>
          <a:bodyPr/>
          <a:lstStyle/>
          <a:p>
            <a:fld id="{3C36A3A5-7BB6-4F86-88E4-3FFD01987BF6}" type="slidenum">
              <a:rPr lang="en-CA" smtClean="0"/>
              <a:t>14</a:t>
            </a:fld>
            <a:endParaRPr lang="en-CA"/>
          </a:p>
        </p:txBody>
      </p:sp>
    </p:spTree>
    <p:extLst>
      <p:ext uri="{BB962C8B-B14F-4D97-AF65-F5344CB8AC3E}">
        <p14:creationId xmlns:p14="http://schemas.microsoft.com/office/powerpoint/2010/main" val="2816534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73575"/>
            <a:ext cx="5486400" cy="3660775"/>
          </a:xfrm>
          <a:prstGeom prst="rect">
            <a:avLst/>
          </a:prstGeom>
        </p:spPr>
        <p:txBody>
          <a:bodyPr/>
          <a:lstStyle/>
          <a:p>
            <a:r>
              <a:rPr lang="en-US" dirty="0" smtClean="0"/>
              <a:t>Full list of words in the appendix..</a:t>
            </a:r>
            <a:endParaRPr lang="en-US" dirty="0"/>
          </a:p>
        </p:txBody>
      </p:sp>
      <p:sp>
        <p:nvSpPr>
          <p:cNvPr id="4" name="Slide Number Placeholder 3"/>
          <p:cNvSpPr>
            <a:spLocks noGrp="1"/>
          </p:cNvSpPr>
          <p:nvPr>
            <p:ph type="sldNum" sz="quarter" idx="10"/>
          </p:nvPr>
        </p:nvSpPr>
        <p:spPr/>
        <p:txBody>
          <a:bodyPr/>
          <a:lstStyle/>
          <a:p>
            <a:fld id="{3C36A3A5-7BB6-4F86-88E4-3FFD01987BF6}" type="slidenum">
              <a:rPr lang="en-CA" smtClean="0"/>
              <a:t>19</a:t>
            </a:fld>
            <a:endParaRPr lang="en-CA"/>
          </a:p>
        </p:txBody>
      </p:sp>
    </p:spTree>
    <p:extLst>
      <p:ext uri="{BB962C8B-B14F-4D97-AF65-F5344CB8AC3E}">
        <p14:creationId xmlns:p14="http://schemas.microsoft.com/office/powerpoint/2010/main" val="3666567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73575"/>
            <a:ext cx="548640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3C36A3A5-7BB6-4F86-88E4-3FFD01987BF6}" type="slidenum">
              <a:rPr lang="en-CA" smtClean="0"/>
              <a:t>24</a:t>
            </a:fld>
            <a:endParaRPr lang="en-CA"/>
          </a:p>
        </p:txBody>
      </p:sp>
    </p:spTree>
    <p:extLst>
      <p:ext uri="{BB962C8B-B14F-4D97-AF65-F5344CB8AC3E}">
        <p14:creationId xmlns:p14="http://schemas.microsoft.com/office/powerpoint/2010/main" val="3573499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73575"/>
            <a:ext cx="548640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3C36A3A5-7BB6-4F86-88E4-3FFD01987BF6}" type="slidenum">
              <a:rPr lang="en-CA" smtClean="0"/>
              <a:t>25</a:t>
            </a:fld>
            <a:endParaRPr lang="en-CA"/>
          </a:p>
        </p:txBody>
      </p:sp>
    </p:spTree>
    <p:extLst>
      <p:ext uri="{BB962C8B-B14F-4D97-AF65-F5344CB8AC3E}">
        <p14:creationId xmlns:p14="http://schemas.microsoft.com/office/powerpoint/2010/main" val="1165017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73575"/>
            <a:ext cx="5486400" cy="3660775"/>
          </a:xfrm>
          <a:prstGeom prst="rect">
            <a:avLst/>
          </a:prstGeom>
        </p:spPr>
        <p:txBody>
          <a:bodyPr/>
          <a:lstStyle/>
          <a:p>
            <a:r>
              <a:rPr lang="en-US" dirty="0" smtClean="0"/>
              <a:t>Snapshot of followers, not continuous</a:t>
            </a:r>
            <a:endParaRPr lang="en-US" dirty="0"/>
          </a:p>
        </p:txBody>
      </p:sp>
      <p:sp>
        <p:nvSpPr>
          <p:cNvPr id="4" name="Slide Number Placeholder 3"/>
          <p:cNvSpPr>
            <a:spLocks noGrp="1"/>
          </p:cNvSpPr>
          <p:nvPr>
            <p:ph type="sldNum" sz="quarter" idx="10"/>
          </p:nvPr>
        </p:nvSpPr>
        <p:spPr/>
        <p:txBody>
          <a:bodyPr/>
          <a:lstStyle/>
          <a:p>
            <a:fld id="{3C36A3A5-7BB6-4F86-88E4-3FFD01987BF6}" type="slidenum">
              <a:rPr lang="en-CA" smtClean="0"/>
              <a:t>26</a:t>
            </a:fld>
            <a:endParaRPr lang="en-CA"/>
          </a:p>
        </p:txBody>
      </p:sp>
    </p:spTree>
    <p:extLst>
      <p:ext uri="{BB962C8B-B14F-4D97-AF65-F5344CB8AC3E}">
        <p14:creationId xmlns:p14="http://schemas.microsoft.com/office/powerpoint/2010/main" val="1816242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73575"/>
            <a:ext cx="5486400" cy="3660775"/>
          </a:xfrm>
          <a:prstGeom prst="rect">
            <a:avLst/>
          </a:prstGeom>
        </p:spPr>
        <p:txBody>
          <a:bodyPr/>
          <a:lstStyle/>
          <a:p>
            <a:r>
              <a:rPr lang="en-US" baseline="0" dirty="0" smtClean="0"/>
              <a:t>In addition to flu prediction, there are many other benefits to society from using social media, particularly twitter, recovery from hurricanes, and other natural disasters has become a bit easier using Twitter…but what we want to know is if there are economic implications from Twitter….if financial market participants can benefit from Twitter: corporations, investors…but first let’s take a look at this tweet by </a:t>
            </a:r>
            <a:r>
              <a:rPr lang="en-US" baseline="0" dirty="0" err="1" smtClean="0"/>
              <a:t>Elon</a:t>
            </a:r>
            <a:r>
              <a:rPr lang="en-US" baseline="0" dirty="0" smtClean="0"/>
              <a:t> Musk…this tweet happened about a year and a half ago, and Tesla stocks immediately increased by 3% after this tweet. Then this other post by the CEO of Netflix back in 2012, look at it, it does not seem all that important. He just said that </a:t>
            </a:r>
            <a:r>
              <a:rPr lang="en-US" baseline="0" dirty="0" err="1" smtClean="0"/>
              <a:t>neflix</a:t>
            </a:r>
            <a:r>
              <a:rPr lang="en-US" baseline="0" dirty="0" smtClean="0"/>
              <a:t> reached 1 billion viewing hours for the first time ever. But look what happened after….switch</a:t>
            </a:r>
          </a:p>
        </p:txBody>
      </p:sp>
      <p:sp>
        <p:nvSpPr>
          <p:cNvPr id="4" name="Slide Number Placeholder 3"/>
          <p:cNvSpPr>
            <a:spLocks noGrp="1"/>
          </p:cNvSpPr>
          <p:nvPr>
            <p:ph type="sldNum" sz="quarter" idx="10"/>
          </p:nvPr>
        </p:nvSpPr>
        <p:spPr/>
        <p:txBody>
          <a:bodyPr/>
          <a:lstStyle/>
          <a:p>
            <a:fld id="{3C36A3A5-7BB6-4F86-88E4-3FFD01987BF6}" type="slidenum">
              <a:rPr lang="en-CA" smtClean="0"/>
              <a:t>6</a:t>
            </a:fld>
            <a:endParaRPr lang="en-CA"/>
          </a:p>
        </p:txBody>
      </p:sp>
    </p:spTree>
    <p:extLst>
      <p:ext uri="{BB962C8B-B14F-4D97-AF65-F5344CB8AC3E}">
        <p14:creationId xmlns:p14="http://schemas.microsoft.com/office/powerpoint/2010/main" val="2309383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73575"/>
            <a:ext cx="5486400" cy="3660775"/>
          </a:xfrm>
          <a:prstGeom prst="rect">
            <a:avLst/>
          </a:prstGeom>
        </p:spPr>
        <p:txBody>
          <a:bodyPr/>
          <a:lstStyle/>
          <a:p>
            <a:r>
              <a:rPr lang="en-US" dirty="0" smtClean="0"/>
              <a:t>Within a day of the tweet, the stock</a:t>
            </a:r>
            <a:r>
              <a:rPr lang="en-US" baseline="0" dirty="0" smtClean="0"/>
              <a:t> price went up over 20%, with a corresponding increase in trading volume….the SEC was furious with this, market participants were shocked….and the main thing was, why are companies posting investor-relevant information on social media, should they be allowed to do that? Does everyone have equal access to the information….according to </a:t>
            </a:r>
            <a:r>
              <a:rPr lang="en-US" baseline="0" dirty="0" err="1" smtClean="0"/>
              <a:t>Reg</a:t>
            </a:r>
            <a:r>
              <a:rPr lang="en-US" baseline="0" dirty="0" smtClean="0"/>
              <a:t>-FD, everyone should have access to the information at the same time….the problem was, well not everyone knows to look at social media…and that was the essence of the case against Netflix. Of course, the </a:t>
            </a:r>
            <a:r>
              <a:rPr lang="en-US" baseline="0" dirty="0" err="1" smtClean="0"/>
              <a:t>netlfix</a:t>
            </a:r>
            <a:r>
              <a:rPr lang="en-US" baseline="0" dirty="0" smtClean="0"/>
              <a:t> </a:t>
            </a:r>
            <a:r>
              <a:rPr lang="en-US" baseline="0" dirty="0" err="1" smtClean="0"/>
              <a:t>ceo</a:t>
            </a:r>
            <a:r>
              <a:rPr lang="en-US" baseline="0" dirty="0" smtClean="0"/>
              <a:t> said, well, we are an innovative company, we use all the new and innovative communication methods, and we talk to our investors in a variety of ways, including social media. </a:t>
            </a:r>
            <a:endParaRPr lang="en-US" dirty="0"/>
          </a:p>
        </p:txBody>
      </p:sp>
      <p:sp>
        <p:nvSpPr>
          <p:cNvPr id="4" name="Slide Number Placeholder 3"/>
          <p:cNvSpPr>
            <a:spLocks noGrp="1"/>
          </p:cNvSpPr>
          <p:nvPr>
            <p:ph type="sldNum" sz="quarter" idx="10"/>
          </p:nvPr>
        </p:nvSpPr>
        <p:spPr/>
        <p:txBody>
          <a:bodyPr/>
          <a:lstStyle/>
          <a:p>
            <a:fld id="{3C36A3A5-7BB6-4F86-88E4-3FFD01987BF6}" type="slidenum">
              <a:rPr lang="en-CA" smtClean="0"/>
              <a:t>7</a:t>
            </a:fld>
            <a:endParaRPr lang="en-CA"/>
          </a:p>
        </p:txBody>
      </p:sp>
    </p:spTree>
    <p:extLst>
      <p:ext uri="{BB962C8B-B14F-4D97-AF65-F5344CB8AC3E}">
        <p14:creationId xmlns:p14="http://schemas.microsoft.com/office/powerpoint/2010/main" val="195471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73575"/>
            <a:ext cx="5486400" cy="3660775"/>
          </a:xfrm>
          <a:prstGeom prst="rect">
            <a:avLst/>
          </a:prstGeom>
        </p:spPr>
        <p:txBody>
          <a:bodyPr/>
          <a:lstStyle/>
          <a:p>
            <a:r>
              <a:rPr lang="en-US" dirty="0" smtClean="0"/>
              <a:t>After 9 months or so, the SEC cleared Netflix, and at the same time</a:t>
            </a:r>
            <a:r>
              <a:rPr lang="en-US" baseline="0" dirty="0" smtClean="0"/>
              <a:t> issued a new regulation, on </a:t>
            </a:r>
            <a:r>
              <a:rPr lang="en-US" baseline="0" dirty="0" err="1" smtClean="0"/>
              <a:t>april</a:t>
            </a:r>
            <a:r>
              <a:rPr lang="en-US" baseline="0" dirty="0" smtClean="0"/>
              <a:t> 2 of 2013, the SEC said that firms can now use social media as an official channel to communicate with investors….the financial times commented on this, saying that…we now expect a complete transformation in how companies will communicate with investors…it also commends the SEC for being adaptable and for dealing with those new innovative technologies of communicating information. </a:t>
            </a:r>
            <a:endParaRPr lang="en-US" dirty="0"/>
          </a:p>
        </p:txBody>
      </p:sp>
      <p:sp>
        <p:nvSpPr>
          <p:cNvPr id="4" name="Slide Number Placeholder 3"/>
          <p:cNvSpPr>
            <a:spLocks noGrp="1"/>
          </p:cNvSpPr>
          <p:nvPr>
            <p:ph type="sldNum" sz="quarter" idx="10"/>
          </p:nvPr>
        </p:nvSpPr>
        <p:spPr/>
        <p:txBody>
          <a:bodyPr/>
          <a:lstStyle/>
          <a:p>
            <a:fld id="{3C36A3A5-7BB6-4F86-88E4-3FFD01987BF6}" type="slidenum">
              <a:rPr lang="en-CA" smtClean="0"/>
              <a:t>8</a:t>
            </a:fld>
            <a:endParaRPr lang="en-CA"/>
          </a:p>
        </p:txBody>
      </p:sp>
    </p:spTree>
    <p:extLst>
      <p:ext uri="{BB962C8B-B14F-4D97-AF65-F5344CB8AC3E}">
        <p14:creationId xmlns:p14="http://schemas.microsoft.com/office/powerpoint/2010/main" val="165275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73575"/>
            <a:ext cx="5486400" cy="3660775"/>
          </a:xfrm>
          <a:prstGeom prst="rect">
            <a:avLst/>
          </a:prstGeom>
        </p:spPr>
        <p:txBody>
          <a:bodyPr/>
          <a:lstStyle/>
          <a:p>
            <a:r>
              <a:rPr lang="en-US" dirty="0" smtClean="0"/>
              <a:t>So, now let’s answer the question,</a:t>
            </a:r>
            <a:r>
              <a:rPr lang="en-US" baseline="0" dirty="0" smtClean="0"/>
              <a:t> why Twitter, why not </a:t>
            </a:r>
            <a:r>
              <a:rPr lang="en-US" baseline="0" dirty="0" err="1" smtClean="0"/>
              <a:t>facebook</a:t>
            </a:r>
            <a:r>
              <a:rPr lang="en-US" baseline="0" dirty="0" smtClean="0"/>
              <a:t>, or Instagram, or any other social medium appear to be important to financial markets.</a:t>
            </a:r>
            <a:endParaRPr lang="en-US" dirty="0"/>
          </a:p>
        </p:txBody>
      </p:sp>
      <p:sp>
        <p:nvSpPr>
          <p:cNvPr id="4" name="Slide Number Placeholder 3"/>
          <p:cNvSpPr>
            <a:spLocks noGrp="1"/>
          </p:cNvSpPr>
          <p:nvPr>
            <p:ph type="sldNum" sz="quarter" idx="10"/>
          </p:nvPr>
        </p:nvSpPr>
        <p:spPr/>
        <p:txBody>
          <a:bodyPr/>
          <a:lstStyle/>
          <a:p>
            <a:fld id="{3C36A3A5-7BB6-4F86-88E4-3FFD01987BF6}" type="slidenum">
              <a:rPr lang="en-CA" smtClean="0"/>
              <a:t>9</a:t>
            </a:fld>
            <a:endParaRPr lang="en-CA"/>
          </a:p>
        </p:txBody>
      </p:sp>
    </p:spTree>
    <p:extLst>
      <p:ext uri="{BB962C8B-B14F-4D97-AF65-F5344CB8AC3E}">
        <p14:creationId xmlns:p14="http://schemas.microsoft.com/office/powerpoint/2010/main" val="2157424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73575"/>
            <a:ext cx="548640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3C36A3A5-7BB6-4F86-88E4-3FFD01987BF6}" type="slidenum">
              <a:rPr lang="en-CA" smtClean="0"/>
              <a:t>10</a:t>
            </a:fld>
            <a:endParaRPr lang="en-CA"/>
          </a:p>
        </p:txBody>
      </p:sp>
    </p:spTree>
    <p:extLst>
      <p:ext uri="{BB962C8B-B14F-4D97-AF65-F5344CB8AC3E}">
        <p14:creationId xmlns:p14="http://schemas.microsoft.com/office/powerpoint/2010/main" val="1500241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73575"/>
            <a:ext cx="5486400" cy="3660775"/>
          </a:xfrm>
          <a:prstGeom prst="rect">
            <a:avLst/>
          </a:prstGeom>
        </p:spPr>
        <p:txBody>
          <a:bodyPr/>
          <a:lstStyle/>
          <a:p>
            <a:r>
              <a:rPr lang="en-US" dirty="0" smtClean="0"/>
              <a:t>Hype or non-informative</a:t>
            </a:r>
            <a:r>
              <a:rPr lang="en-US" baseline="0" dirty="0" smtClean="0"/>
              <a:t> tweeting; </a:t>
            </a:r>
            <a:r>
              <a:rPr lang="en-US" baseline="0" dirty="0" err="1" smtClean="0"/>
              <a:t>Reg</a:t>
            </a:r>
            <a:r>
              <a:rPr lang="en-US" baseline="0" dirty="0" smtClean="0"/>
              <a:t>-FD year 2000</a:t>
            </a:r>
            <a:endParaRPr lang="en-US" dirty="0"/>
          </a:p>
        </p:txBody>
      </p:sp>
      <p:sp>
        <p:nvSpPr>
          <p:cNvPr id="4" name="Slide Number Placeholder 3"/>
          <p:cNvSpPr>
            <a:spLocks noGrp="1"/>
          </p:cNvSpPr>
          <p:nvPr>
            <p:ph type="sldNum" sz="quarter" idx="10"/>
          </p:nvPr>
        </p:nvSpPr>
        <p:spPr/>
        <p:txBody>
          <a:bodyPr/>
          <a:lstStyle/>
          <a:p>
            <a:fld id="{3C36A3A5-7BB6-4F86-88E4-3FFD01987BF6}" type="slidenum">
              <a:rPr lang="en-CA" smtClean="0"/>
              <a:t>11</a:t>
            </a:fld>
            <a:endParaRPr lang="en-CA"/>
          </a:p>
        </p:txBody>
      </p:sp>
    </p:spTree>
    <p:extLst>
      <p:ext uri="{BB962C8B-B14F-4D97-AF65-F5344CB8AC3E}">
        <p14:creationId xmlns:p14="http://schemas.microsoft.com/office/powerpoint/2010/main" val="657112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73575"/>
            <a:ext cx="5486400" cy="3660775"/>
          </a:xfrm>
          <a:prstGeom prst="rect">
            <a:avLst/>
          </a:prstGeom>
        </p:spPr>
        <p:txBody>
          <a:bodyPr/>
          <a:lstStyle/>
          <a:p>
            <a:r>
              <a:rPr lang="en-US" dirty="0" smtClean="0"/>
              <a:t>Put legend or say solid line and dotted is upper and lower bounds (95%). Bottom statistically different from zero</a:t>
            </a:r>
            <a:endParaRPr lang="en-US" dirty="0"/>
          </a:p>
        </p:txBody>
      </p:sp>
      <p:sp>
        <p:nvSpPr>
          <p:cNvPr id="4" name="Slide Number Placeholder 3"/>
          <p:cNvSpPr>
            <a:spLocks noGrp="1"/>
          </p:cNvSpPr>
          <p:nvPr>
            <p:ph type="sldNum" sz="quarter" idx="10"/>
          </p:nvPr>
        </p:nvSpPr>
        <p:spPr/>
        <p:txBody>
          <a:bodyPr/>
          <a:lstStyle/>
          <a:p>
            <a:fld id="{3C36A3A5-7BB6-4F86-88E4-3FFD01987BF6}" type="slidenum">
              <a:rPr lang="en-CA" smtClean="0"/>
              <a:t>12</a:t>
            </a:fld>
            <a:endParaRPr lang="en-CA"/>
          </a:p>
        </p:txBody>
      </p:sp>
    </p:spTree>
    <p:extLst>
      <p:ext uri="{BB962C8B-B14F-4D97-AF65-F5344CB8AC3E}">
        <p14:creationId xmlns:p14="http://schemas.microsoft.com/office/powerpoint/2010/main" val="3838404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73575"/>
            <a:ext cx="5486400" cy="366077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3C36A3A5-7BB6-4F86-88E4-3FFD01987BF6}" type="slidenum">
              <a:rPr lang="en-CA" smtClean="0"/>
              <a:t>13</a:t>
            </a:fld>
            <a:endParaRPr lang="en-CA"/>
          </a:p>
        </p:txBody>
      </p:sp>
    </p:spTree>
    <p:extLst>
      <p:ext uri="{BB962C8B-B14F-4D97-AF65-F5344CB8AC3E}">
        <p14:creationId xmlns:p14="http://schemas.microsoft.com/office/powerpoint/2010/main" val="4088387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20831" y="1414948"/>
            <a:ext cx="7546228" cy="1375834"/>
          </a:xfrm>
        </p:spPr>
        <p:txBody>
          <a:bodyPr lIns="0" rIns="0" anchor="b" anchorCtr="0">
            <a:normAutofit/>
          </a:bodyPr>
          <a:lstStyle>
            <a:lvl1pPr algn="l">
              <a:defRPr sz="3600" baseline="0"/>
            </a:lvl1pPr>
          </a:lstStyle>
          <a:p>
            <a:r>
              <a:rPr lang="en-US" dirty="0" smtClean="0"/>
              <a:t>CLICK TO EDIT SESSION TITLE</a:t>
            </a:r>
            <a:endParaRPr lang="en-US" dirty="0"/>
          </a:p>
        </p:txBody>
      </p:sp>
      <p:sp>
        <p:nvSpPr>
          <p:cNvPr id="3" name="Subtitle 2"/>
          <p:cNvSpPr>
            <a:spLocks noGrp="1"/>
          </p:cNvSpPr>
          <p:nvPr>
            <p:ph type="subTitle" idx="1" hasCustomPrompt="1"/>
          </p:nvPr>
        </p:nvSpPr>
        <p:spPr>
          <a:xfrm>
            <a:off x="820830" y="2790782"/>
            <a:ext cx="7567594" cy="1200329"/>
          </a:xfrm>
        </p:spPr>
        <p:txBody>
          <a:bodyPr wrap="square" lIns="0" rIns="0">
            <a:spAutoFit/>
          </a:bodyPr>
          <a:lstStyle>
            <a:lvl1pPr marL="0" indent="0" algn="l">
              <a:buNone/>
              <a:defRPr sz="2400" baseline="0">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Program Name                                                                            Date (e.g. July 1 to July 9, 2011)                                  Speaker/Faculty Name</a:t>
            </a:r>
            <a:endParaRPr lang="en-US" dirty="0"/>
          </a:p>
        </p:txBody>
      </p:sp>
    </p:spTree>
    <p:extLst>
      <p:ext uri="{BB962C8B-B14F-4D97-AF65-F5344CB8AC3E}">
        <p14:creationId xmlns:p14="http://schemas.microsoft.com/office/powerpoint/2010/main" val="2223943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07142" y="4950686"/>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807142" y="762861"/>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807142" y="5517424"/>
            <a:ext cx="5486400" cy="85486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8" name="Straight Connector 7"/>
          <p:cNvCxnSpPr/>
          <p:nvPr/>
        </p:nvCxnSpPr>
        <p:spPr>
          <a:xfrm>
            <a:off x="1792288" y="5061215"/>
            <a:ext cx="5486400" cy="0"/>
          </a:xfrm>
          <a:prstGeom prst="line">
            <a:avLst/>
          </a:prstGeom>
          <a:ln w="6350"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9" name="Footer Placeholder 4"/>
          <p:cNvSpPr>
            <a:spLocks noGrp="1"/>
          </p:cNvSpPr>
          <p:nvPr>
            <p:ph type="ftr" sz="quarter" idx="3"/>
          </p:nvPr>
        </p:nvSpPr>
        <p:spPr>
          <a:xfrm>
            <a:off x="0" y="6597352"/>
            <a:ext cx="4942830" cy="260648"/>
          </a:xfrm>
          <a:prstGeom prst="rect">
            <a:avLst/>
          </a:prstGeom>
        </p:spPr>
        <p:txBody>
          <a:bodyPr anchor="ctr"/>
          <a:lstStyle>
            <a:lvl1pPr algn="l">
              <a:defRPr sz="1000" b="0"/>
            </a:lvl1pPr>
          </a:lstStyle>
          <a:p>
            <a:r>
              <a:rPr lang="en-US" smtClean="0"/>
              <a:t>M. Al Guindy</a:t>
            </a:r>
            <a:endParaRPr lang="en-CA"/>
          </a:p>
        </p:txBody>
      </p:sp>
      <p:sp>
        <p:nvSpPr>
          <p:cNvPr id="10" name="Slide Number Placeholder 3"/>
          <p:cNvSpPr txBox="1">
            <a:spLocks/>
          </p:cNvSpPr>
          <p:nvPr/>
        </p:nvSpPr>
        <p:spPr>
          <a:xfrm>
            <a:off x="8620125" y="6492875"/>
            <a:ext cx="52387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43C0EC7-2F96-455D-939D-808C89D5FD95}" type="slidenum">
              <a:rPr lang="en-CA" smtClean="0"/>
              <a:pPr/>
              <a:t>‹#›</a:t>
            </a:fld>
            <a:endParaRPr lang="en-CA"/>
          </a:p>
        </p:txBody>
      </p:sp>
    </p:spTree>
    <p:extLst>
      <p:ext uri="{BB962C8B-B14F-4D97-AF65-F5344CB8AC3E}">
        <p14:creationId xmlns:p14="http://schemas.microsoft.com/office/powerpoint/2010/main" val="281295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20831" y="1414948"/>
            <a:ext cx="7546228" cy="1375834"/>
          </a:xfrm>
        </p:spPr>
        <p:txBody>
          <a:bodyPr lIns="0" rIns="0" anchor="b" anchorCtr="0">
            <a:normAutofit/>
          </a:bodyPr>
          <a:lstStyle>
            <a:lvl1pPr algn="l">
              <a:defRPr sz="3600" baseline="0"/>
            </a:lvl1pPr>
          </a:lstStyle>
          <a:p>
            <a:r>
              <a:rPr lang="en-US" dirty="0" smtClean="0"/>
              <a:t>CLICK TO EDIT SESSION TITLE</a:t>
            </a:r>
            <a:endParaRPr lang="en-US" dirty="0"/>
          </a:p>
        </p:txBody>
      </p:sp>
      <p:sp>
        <p:nvSpPr>
          <p:cNvPr id="3" name="Subtitle 2"/>
          <p:cNvSpPr>
            <a:spLocks noGrp="1"/>
          </p:cNvSpPr>
          <p:nvPr>
            <p:ph type="subTitle" idx="1" hasCustomPrompt="1"/>
          </p:nvPr>
        </p:nvSpPr>
        <p:spPr>
          <a:xfrm>
            <a:off x="820830" y="2790782"/>
            <a:ext cx="7567594" cy="1200329"/>
          </a:xfrm>
        </p:spPr>
        <p:txBody>
          <a:bodyPr wrap="square" lIns="0" rIns="0">
            <a:spAutoFit/>
          </a:bodyPr>
          <a:lstStyle>
            <a:lvl1pPr marL="0" indent="0" algn="l">
              <a:buNone/>
              <a:defRPr sz="2400" baseline="0">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Program Name                                                                            Date (e.g. July 1 to July 9, 2011)                                  Speaker/Faculty Name</a:t>
            </a:r>
            <a:endParaRPr lang="en-US" dirty="0"/>
          </a:p>
        </p:txBody>
      </p:sp>
    </p:spTree>
    <p:extLst>
      <p:ext uri="{BB962C8B-B14F-4D97-AF65-F5344CB8AC3E}">
        <p14:creationId xmlns:p14="http://schemas.microsoft.com/office/powerpoint/2010/main" val="1383250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p:nvCxnSpPr>
        <p:spPr>
          <a:xfrm>
            <a:off x="349250" y="764704"/>
            <a:ext cx="8445500" cy="0"/>
          </a:xfrm>
          <a:prstGeom prst="line">
            <a:avLst/>
          </a:prstGeom>
          <a:ln w="6350"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6" name="Title 5"/>
          <p:cNvSpPr>
            <a:spLocks noGrp="1"/>
          </p:cNvSpPr>
          <p:nvPr>
            <p:ph type="title" hasCustomPrompt="1"/>
          </p:nvPr>
        </p:nvSpPr>
        <p:spPr/>
        <p:txBody>
          <a:bodyPr/>
          <a:lstStyle>
            <a:lvl1pPr>
              <a:defRPr/>
            </a:lvl1pPr>
          </a:lstStyle>
          <a:p>
            <a:r>
              <a:rPr lang="en-US" dirty="0" smtClean="0"/>
              <a:t>Click to edit slide title</a:t>
            </a:r>
            <a:endParaRPr lang="en-CA" dirty="0"/>
          </a:p>
        </p:txBody>
      </p:sp>
      <p:sp>
        <p:nvSpPr>
          <p:cNvPr id="9" name="Footer Placeholder 4"/>
          <p:cNvSpPr>
            <a:spLocks noGrp="1"/>
          </p:cNvSpPr>
          <p:nvPr>
            <p:ph type="ftr" sz="quarter" idx="3"/>
          </p:nvPr>
        </p:nvSpPr>
        <p:spPr>
          <a:xfrm>
            <a:off x="0" y="6597352"/>
            <a:ext cx="4942830" cy="260648"/>
          </a:xfrm>
          <a:prstGeom prst="rect">
            <a:avLst/>
          </a:prstGeom>
        </p:spPr>
        <p:txBody>
          <a:bodyPr anchor="ctr"/>
          <a:lstStyle>
            <a:lvl1pPr algn="l">
              <a:defRPr sz="1000" b="0"/>
            </a:lvl1pPr>
          </a:lstStyle>
          <a:p>
            <a:r>
              <a:rPr lang="en-US" smtClean="0"/>
              <a:t>M. Al Guindy</a:t>
            </a:r>
            <a:endParaRPr lang="en-CA"/>
          </a:p>
        </p:txBody>
      </p:sp>
      <p:sp>
        <p:nvSpPr>
          <p:cNvPr id="10" name="Slide Number Placeholder 3"/>
          <p:cNvSpPr txBox="1">
            <a:spLocks/>
          </p:cNvSpPr>
          <p:nvPr/>
        </p:nvSpPr>
        <p:spPr>
          <a:xfrm>
            <a:off x="8620125" y="6492875"/>
            <a:ext cx="52387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43C0EC7-2F96-455D-939D-808C89D5FD95}" type="slidenum">
              <a:rPr lang="en-CA" smtClean="0"/>
              <a:pPr/>
              <a:t>‹#›</a:t>
            </a:fld>
            <a:endParaRPr lang="en-CA" dirty="0"/>
          </a:p>
        </p:txBody>
      </p:sp>
    </p:spTree>
    <p:extLst>
      <p:ext uri="{BB962C8B-B14F-4D97-AF65-F5344CB8AC3E}">
        <p14:creationId xmlns:p14="http://schemas.microsoft.com/office/powerpoint/2010/main" val="1198099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9250" y="274637"/>
            <a:ext cx="8445500" cy="5686891"/>
          </a:xfrm>
        </p:spPr>
        <p:txBody>
          <a:bodyPr lIns="0" rIns="0"/>
          <a:lstStyle>
            <a:lvl1pPr algn="ctr">
              <a:defRPr/>
            </a:lvl1pPr>
          </a:lstStyle>
          <a:p>
            <a:r>
              <a:rPr lang="en-US" smtClean="0"/>
              <a:t>Click to edit Master title style</a:t>
            </a:r>
            <a:endParaRPr lang="en-US" dirty="0"/>
          </a:p>
        </p:txBody>
      </p:sp>
      <p:sp>
        <p:nvSpPr>
          <p:cNvPr id="6" name="Footer Placeholder 4"/>
          <p:cNvSpPr>
            <a:spLocks noGrp="1"/>
          </p:cNvSpPr>
          <p:nvPr>
            <p:ph type="ftr" sz="quarter" idx="3"/>
          </p:nvPr>
        </p:nvSpPr>
        <p:spPr>
          <a:xfrm>
            <a:off x="0" y="6597352"/>
            <a:ext cx="4942830" cy="260648"/>
          </a:xfrm>
          <a:prstGeom prst="rect">
            <a:avLst/>
          </a:prstGeom>
          <a:noFill/>
          <a:ln>
            <a:noFill/>
          </a:ln>
          <a:effectLst/>
        </p:spPr>
        <p:txBody>
          <a:bodyPr anchor="ctr"/>
          <a:lstStyle>
            <a:lvl1pPr algn="l">
              <a:defRPr sz="1000" b="0">
                <a:solidFill>
                  <a:srgbClr val="000000"/>
                </a:solidFill>
                <a:effectLst/>
              </a:defRPr>
            </a:lvl1pPr>
          </a:lstStyle>
          <a:p>
            <a:r>
              <a:rPr lang="en-US" smtClean="0"/>
              <a:t>M. Al Guindy</a:t>
            </a:r>
            <a:endParaRPr lang="en-CA"/>
          </a:p>
        </p:txBody>
      </p:sp>
      <p:sp>
        <p:nvSpPr>
          <p:cNvPr id="7" name="Slide Number Placeholder 3"/>
          <p:cNvSpPr txBox="1">
            <a:spLocks/>
          </p:cNvSpPr>
          <p:nvPr/>
        </p:nvSpPr>
        <p:spPr>
          <a:xfrm>
            <a:off x="8620125" y="6492875"/>
            <a:ext cx="52387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43C0EC7-2F96-455D-939D-808C89D5FD95}" type="slidenum">
              <a:rPr lang="en-CA" smtClean="0"/>
              <a:pPr/>
              <a:t>‹#›</a:t>
            </a:fld>
            <a:endParaRPr lang="en-CA" dirty="0"/>
          </a:p>
        </p:txBody>
      </p:sp>
    </p:spTree>
    <p:extLst>
      <p:ext uri="{BB962C8B-B14F-4D97-AF65-F5344CB8AC3E}">
        <p14:creationId xmlns:p14="http://schemas.microsoft.com/office/powerpoint/2010/main" val="3469213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70416" y="4406900"/>
            <a:ext cx="8316383"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370416" y="2906713"/>
            <a:ext cx="8316383" cy="1500187"/>
          </a:xfrm>
        </p:spPr>
        <p:txBody>
          <a:bodyPr anchor="b"/>
          <a:lstStyle>
            <a:lvl1pPr marL="0" indent="0">
              <a:buNone/>
              <a:defRPr sz="2000">
                <a:solidFill>
                  <a:schemeClr val="tx1">
                    <a:lumMod val="85000"/>
                    <a:lumOff val="1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Footer Placeholder 4"/>
          <p:cNvSpPr>
            <a:spLocks noGrp="1"/>
          </p:cNvSpPr>
          <p:nvPr>
            <p:ph type="ftr" sz="quarter" idx="3"/>
          </p:nvPr>
        </p:nvSpPr>
        <p:spPr>
          <a:xfrm>
            <a:off x="0" y="6597352"/>
            <a:ext cx="4942830" cy="260648"/>
          </a:xfrm>
          <a:prstGeom prst="rect">
            <a:avLst/>
          </a:prstGeom>
          <a:noFill/>
          <a:ln>
            <a:noFill/>
          </a:ln>
          <a:effectLst/>
        </p:spPr>
        <p:txBody>
          <a:bodyPr anchor="ctr"/>
          <a:lstStyle>
            <a:lvl1pPr algn="l">
              <a:defRPr sz="1000" b="0">
                <a:solidFill>
                  <a:srgbClr val="000000"/>
                </a:solidFill>
                <a:effectLst/>
              </a:defRPr>
            </a:lvl1pPr>
          </a:lstStyle>
          <a:p>
            <a:r>
              <a:rPr lang="en-US" smtClean="0"/>
              <a:t>M. Al Guindy</a:t>
            </a:r>
            <a:endParaRPr lang="en-CA"/>
          </a:p>
        </p:txBody>
      </p:sp>
      <p:sp>
        <p:nvSpPr>
          <p:cNvPr id="8" name="Slide Number Placeholder 3"/>
          <p:cNvSpPr>
            <a:spLocks noGrp="1"/>
          </p:cNvSpPr>
          <p:nvPr>
            <p:ph type="sldNum" sz="quarter" idx="4"/>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C0EC7-2F96-455D-939D-808C89D5FD95}" type="slidenum">
              <a:rPr lang="en-CA" smtClean="0"/>
              <a:t>‹#›</a:t>
            </a:fld>
            <a:endParaRPr lang="en-CA"/>
          </a:p>
        </p:txBody>
      </p:sp>
    </p:spTree>
    <p:extLst>
      <p:ext uri="{BB962C8B-B14F-4D97-AF65-F5344CB8AC3E}">
        <p14:creationId xmlns:p14="http://schemas.microsoft.com/office/powerpoint/2010/main" val="2017971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9250" y="789880"/>
            <a:ext cx="41481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9250" y="1429642"/>
            <a:ext cx="4148138" cy="45916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789880"/>
            <a:ext cx="41497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429642"/>
            <a:ext cx="4149725" cy="45916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cxnSp>
        <p:nvCxnSpPr>
          <p:cNvPr id="10" name="Straight Connector 9"/>
          <p:cNvCxnSpPr/>
          <p:nvPr/>
        </p:nvCxnSpPr>
        <p:spPr>
          <a:xfrm>
            <a:off x="349250" y="764704"/>
            <a:ext cx="8445500" cy="0"/>
          </a:xfrm>
          <a:prstGeom prst="line">
            <a:avLst/>
          </a:prstGeom>
          <a:ln w="6350"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12" name="Footer Placeholder 4"/>
          <p:cNvSpPr>
            <a:spLocks noGrp="1"/>
          </p:cNvSpPr>
          <p:nvPr>
            <p:ph type="ftr" sz="quarter" idx="10"/>
          </p:nvPr>
        </p:nvSpPr>
        <p:spPr>
          <a:xfrm>
            <a:off x="0" y="6597352"/>
            <a:ext cx="4942830" cy="260648"/>
          </a:xfrm>
          <a:prstGeom prst="rect">
            <a:avLst/>
          </a:prstGeom>
          <a:noFill/>
          <a:ln>
            <a:noFill/>
          </a:ln>
          <a:effectLst/>
        </p:spPr>
        <p:txBody>
          <a:bodyPr anchor="ctr"/>
          <a:lstStyle>
            <a:lvl1pPr algn="l">
              <a:defRPr sz="1000" b="0">
                <a:solidFill>
                  <a:srgbClr val="000000"/>
                </a:solidFill>
                <a:effectLst/>
              </a:defRPr>
            </a:lvl1pPr>
          </a:lstStyle>
          <a:p>
            <a:r>
              <a:rPr lang="en-US" smtClean="0"/>
              <a:t>M. Al Guindy</a:t>
            </a:r>
            <a:endParaRPr lang="en-CA"/>
          </a:p>
        </p:txBody>
      </p:sp>
      <p:sp>
        <p:nvSpPr>
          <p:cNvPr id="13" name="Slide Number Placeholder 3"/>
          <p:cNvSpPr>
            <a:spLocks noGrp="1"/>
          </p:cNvSpPr>
          <p:nvPr>
            <p:ph type="sldNum" sz="quarter" idx="11"/>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C0EC7-2F96-455D-939D-808C89D5FD95}" type="slidenum">
              <a:rPr lang="en-CA" smtClean="0"/>
              <a:t>‹#›</a:t>
            </a:fld>
            <a:endParaRPr lang="en-CA"/>
          </a:p>
        </p:txBody>
      </p:sp>
    </p:spTree>
    <p:extLst>
      <p:ext uri="{BB962C8B-B14F-4D97-AF65-F5344CB8AC3E}">
        <p14:creationId xmlns:p14="http://schemas.microsoft.com/office/powerpoint/2010/main" val="3066651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cxnSp>
        <p:nvCxnSpPr>
          <p:cNvPr id="6" name="Straight Connector 5"/>
          <p:cNvCxnSpPr/>
          <p:nvPr/>
        </p:nvCxnSpPr>
        <p:spPr>
          <a:xfrm>
            <a:off x="349250" y="764704"/>
            <a:ext cx="8445500" cy="0"/>
          </a:xfrm>
          <a:prstGeom prst="line">
            <a:avLst/>
          </a:prstGeom>
          <a:ln w="6350"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7" name="Footer Placeholder 4"/>
          <p:cNvSpPr>
            <a:spLocks noGrp="1"/>
          </p:cNvSpPr>
          <p:nvPr>
            <p:ph type="ftr" sz="quarter" idx="3"/>
          </p:nvPr>
        </p:nvSpPr>
        <p:spPr>
          <a:xfrm>
            <a:off x="0" y="6597352"/>
            <a:ext cx="4942830" cy="260648"/>
          </a:xfrm>
          <a:prstGeom prst="rect">
            <a:avLst/>
          </a:prstGeom>
        </p:spPr>
        <p:txBody>
          <a:bodyPr anchor="ctr"/>
          <a:lstStyle>
            <a:lvl1pPr algn="l">
              <a:defRPr sz="1000" b="0"/>
            </a:lvl1pPr>
          </a:lstStyle>
          <a:p>
            <a:r>
              <a:rPr lang="en-US" smtClean="0"/>
              <a:t>M. Al Guindy</a:t>
            </a:r>
            <a:endParaRPr lang="en-CA"/>
          </a:p>
        </p:txBody>
      </p:sp>
      <p:sp>
        <p:nvSpPr>
          <p:cNvPr id="8" name="Slide Number Placeholder 3"/>
          <p:cNvSpPr>
            <a:spLocks noGrp="1"/>
          </p:cNvSpPr>
          <p:nvPr>
            <p:ph type="sldNum" sz="quarter" idx="11"/>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C0EC7-2F96-455D-939D-808C89D5FD95}" type="slidenum">
              <a:rPr lang="en-CA" smtClean="0"/>
              <a:t>‹#›</a:t>
            </a:fld>
            <a:endParaRPr lang="en-CA"/>
          </a:p>
        </p:txBody>
      </p:sp>
    </p:spTree>
    <p:extLst>
      <p:ext uri="{BB962C8B-B14F-4D97-AF65-F5344CB8AC3E}">
        <p14:creationId xmlns:p14="http://schemas.microsoft.com/office/powerpoint/2010/main" val="3655688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0" y="4941168"/>
            <a:ext cx="4402044" cy="888020"/>
          </a:xfrm>
        </p:spPr>
        <p:txBody>
          <a:bodyPr>
            <a:normAutofit/>
          </a:bodyPr>
          <a:lstStyle>
            <a:lvl1pPr>
              <a:defRPr sz="2000" b="0" i="1">
                <a:latin typeface="Georgia"/>
              </a:defRPr>
            </a:lvl1pPr>
          </a:lstStyle>
          <a:p>
            <a:r>
              <a:rPr lang="en-US" smtClean="0"/>
              <a:t>Click to edit Master title style</a:t>
            </a:r>
            <a:endParaRPr lang="en-US" dirty="0"/>
          </a:p>
        </p:txBody>
      </p:sp>
      <p:sp>
        <p:nvSpPr>
          <p:cNvPr id="9" name="Text Placeholder 8"/>
          <p:cNvSpPr>
            <a:spLocks noGrp="1"/>
          </p:cNvSpPr>
          <p:nvPr>
            <p:ph type="body" sz="quarter" idx="13"/>
          </p:nvPr>
        </p:nvSpPr>
        <p:spPr>
          <a:xfrm>
            <a:off x="4619120" y="1628800"/>
            <a:ext cx="4402044" cy="3062941"/>
          </a:xfrm>
        </p:spPr>
        <p:txBody>
          <a:bodyPr>
            <a:normAutofit/>
          </a:bodyPr>
          <a:lstStyle>
            <a:lvl1pPr marL="0" indent="0">
              <a:lnSpc>
                <a:spcPct val="100000"/>
              </a:lnSpc>
              <a:buFontTx/>
              <a:buNone/>
              <a:defRPr sz="2000" b="0" i="1">
                <a:latin typeface="Georgia"/>
              </a:defRPr>
            </a:lvl1pPr>
            <a:lvl2pPr marL="457200" indent="0">
              <a:lnSpc>
                <a:spcPct val="100000"/>
              </a:lnSpc>
              <a:buFontTx/>
              <a:buNone/>
              <a:defRPr/>
            </a:lvl2pPr>
            <a:lvl3pPr marL="914400" indent="0">
              <a:lnSpc>
                <a:spcPct val="100000"/>
              </a:lnSpc>
              <a:buFontTx/>
              <a:buNone/>
              <a:defRPr/>
            </a:lvl3pPr>
            <a:lvl4pPr marL="1371600" indent="0">
              <a:lnSpc>
                <a:spcPct val="100000"/>
              </a:lnSpc>
              <a:buFontTx/>
              <a:buNone/>
              <a:defRPr/>
            </a:lvl4pPr>
            <a:lvl5pPr marL="1828800" indent="0">
              <a:lnSpc>
                <a:spcPct val="100000"/>
              </a:lnSpc>
              <a:buFontTx/>
              <a:buNone/>
              <a:defRPr/>
            </a:lvl5pPr>
          </a:lstStyle>
          <a:p>
            <a:pPr lvl="0"/>
            <a:r>
              <a:rPr lang="en-US" smtClean="0"/>
              <a:t>Click to edit Master text styles</a:t>
            </a:r>
          </a:p>
        </p:txBody>
      </p:sp>
      <p:sp>
        <p:nvSpPr>
          <p:cNvPr id="13" name="ClipArt Placeholder 12"/>
          <p:cNvSpPr>
            <a:spLocks noGrp="1"/>
          </p:cNvSpPr>
          <p:nvPr>
            <p:ph type="clipArt" sz="quarter" idx="14"/>
          </p:nvPr>
        </p:nvSpPr>
        <p:spPr>
          <a:xfrm>
            <a:off x="2296" y="1628800"/>
            <a:ext cx="4377018" cy="3062941"/>
          </a:xfrm>
        </p:spPr>
        <p:txBody>
          <a:bodyPr/>
          <a:lstStyle/>
          <a:p>
            <a:r>
              <a:rPr lang="en-US" smtClean="0"/>
              <a:t>Click icon to add online image</a:t>
            </a:r>
            <a:endParaRPr lang="en-US" dirty="0"/>
          </a:p>
        </p:txBody>
      </p:sp>
      <p:sp>
        <p:nvSpPr>
          <p:cNvPr id="14" name="Text Placeholder 15"/>
          <p:cNvSpPr>
            <a:spLocks noGrp="1"/>
          </p:cNvSpPr>
          <p:nvPr>
            <p:ph type="body" sz="quarter" idx="15"/>
          </p:nvPr>
        </p:nvSpPr>
        <p:spPr>
          <a:xfrm>
            <a:off x="381000" y="5013512"/>
            <a:ext cx="3367088" cy="369888"/>
          </a:xfrm>
        </p:spPr>
        <p:txBody>
          <a:bodyPr>
            <a:normAutofit/>
          </a:bodyPr>
          <a:lstStyle>
            <a:lvl1pPr marL="0" indent="0">
              <a:buNone/>
              <a:defRPr sz="1400" b="0" i="1"/>
            </a:lvl1pPr>
          </a:lstStyle>
          <a:p>
            <a:pPr lvl="0"/>
            <a:r>
              <a:rPr lang="en-US" smtClean="0"/>
              <a:t>Click to edit Master text styles</a:t>
            </a:r>
          </a:p>
        </p:txBody>
      </p:sp>
      <p:sp>
        <p:nvSpPr>
          <p:cNvPr id="8" name="Footer Placeholder 4"/>
          <p:cNvSpPr>
            <a:spLocks noGrp="1"/>
          </p:cNvSpPr>
          <p:nvPr>
            <p:ph type="ftr" sz="quarter" idx="3"/>
          </p:nvPr>
        </p:nvSpPr>
        <p:spPr>
          <a:xfrm>
            <a:off x="0" y="6597352"/>
            <a:ext cx="4942830" cy="260648"/>
          </a:xfrm>
          <a:prstGeom prst="rect">
            <a:avLst/>
          </a:prstGeom>
        </p:spPr>
        <p:txBody>
          <a:bodyPr anchor="ctr"/>
          <a:lstStyle>
            <a:lvl1pPr algn="l">
              <a:defRPr sz="1000" b="0"/>
            </a:lvl1pPr>
          </a:lstStyle>
          <a:p>
            <a:r>
              <a:rPr lang="en-US" smtClean="0"/>
              <a:t>M. Al Guindy</a:t>
            </a:r>
            <a:endParaRPr lang="en-CA"/>
          </a:p>
        </p:txBody>
      </p:sp>
      <p:sp>
        <p:nvSpPr>
          <p:cNvPr id="10" name="Slide Number Placeholder 3"/>
          <p:cNvSpPr>
            <a:spLocks noGrp="1"/>
          </p:cNvSpPr>
          <p:nvPr>
            <p:ph type="sldNum" sz="quarter" idx="11"/>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C0EC7-2F96-455D-939D-808C89D5FD95}" type="slidenum">
              <a:rPr lang="en-CA" smtClean="0"/>
              <a:t>‹#›</a:t>
            </a:fld>
            <a:endParaRPr lang="en-CA"/>
          </a:p>
        </p:txBody>
      </p:sp>
    </p:spTree>
    <p:extLst>
      <p:ext uri="{BB962C8B-B14F-4D97-AF65-F5344CB8AC3E}">
        <p14:creationId xmlns:p14="http://schemas.microsoft.com/office/powerpoint/2010/main" val="332891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4"/>
          <p:cNvSpPr>
            <a:spLocks noGrp="1"/>
          </p:cNvSpPr>
          <p:nvPr>
            <p:ph type="ftr" sz="quarter" idx="3"/>
          </p:nvPr>
        </p:nvSpPr>
        <p:spPr>
          <a:xfrm>
            <a:off x="0" y="6597352"/>
            <a:ext cx="4942830" cy="260648"/>
          </a:xfrm>
          <a:prstGeom prst="rect">
            <a:avLst/>
          </a:prstGeom>
        </p:spPr>
        <p:txBody>
          <a:bodyPr anchor="ctr"/>
          <a:lstStyle>
            <a:lvl1pPr algn="l">
              <a:defRPr sz="1000" b="0"/>
            </a:lvl1pPr>
          </a:lstStyle>
          <a:p>
            <a:r>
              <a:rPr lang="en-US" smtClean="0"/>
              <a:t>M. Al Guindy</a:t>
            </a:r>
            <a:endParaRPr lang="en-CA"/>
          </a:p>
        </p:txBody>
      </p:sp>
      <p:sp>
        <p:nvSpPr>
          <p:cNvPr id="5" name="Slide Number Placeholder 3"/>
          <p:cNvSpPr>
            <a:spLocks noGrp="1"/>
          </p:cNvSpPr>
          <p:nvPr>
            <p:ph type="sldNum" sz="quarter" idx="11"/>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C0EC7-2F96-455D-939D-808C89D5FD95}" type="slidenum">
              <a:rPr lang="en-CA" smtClean="0"/>
              <a:t>‹#›</a:t>
            </a:fld>
            <a:endParaRPr lang="en-CA"/>
          </a:p>
        </p:txBody>
      </p:sp>
    </p:spTree>
    <p:extLst>
      <p:ext uri="{BB962C8B-B14F-4D97-AF65-F5344CB8AC3E}">
        <p14:creationId xmlns:p14="http://schemas.microsoft.com/office/powerpoint/2010/main" val="3921486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00906"/>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1002659"/>
            <a:ext cx="5111750" cy="520639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336523"/>
            <a:ext cx="3008313" cy="38725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8" name="Straight Connector 7"/>
          <p:cNvCxnSpPr/>
          <p:nvPr/>
        </p:nvCxnSpPr>
        <p:spPr>
          <a:xfrm flipV="1">
            <a:off x="457200" y="1435100"/>
            <a:ext cx="3008313" cy="25400"/>
          </a:xfrm>
          <a:prstGeom prst="line">
            <a:avLst/>
          </a:prstGeom>
          <a:ln w="6350"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9" name="Footer Placeholder 4"/>
          <p:cNvSpPr>
            <a:spLocks noGrp="1"/>
          </p:cNvSpPr>
          <p:nvPr>
            <p:ph type="ftr" sz="quarter" idx="3"/>
          </p:nvPr>
        </p:nvSpPr>
        <p:spPr>
          <a:xfrm>
            <a:off x="0" y="6597352"/>
            <a:ext cx="4942830" cy="260648"/>
          </a:xfrm>
          <a:prstGeom prst="rect">
            <a:avLst/>
          </a:prstGeom>
        </p:spPr>
        <p:txBody>
          <a:bodyPr anchor="ctr"/>
          <a:lstStyle>
            <a:lvl1pPr algn="l">
              <a:defRPr sz="1000" b="0"/>
            </a:lvl1pPr>
          </a:lstStyle>
          <a:p>
            <a:r>
              <a:rPr lang="en-US" smtClean="0"/>
              <a:t>M. Al Guindy</a:t>
            </a:r>
            <a:endParaRPr lang="en-CA"/>
          </a:p>
        </p:txBody>
      </p:sp>
      <p:sp>
        <p:nvSpPr>
          <p:cNvPr id="10" name="Slide Number Placeholder 3"/>
          <p:cNvSpPr>
            <a:spLocks noGrp="1"/>
          </p:cNvSpPr>
          <p:nvPr>
            <p:ph type="sldNum" sz="quarter" idx="11"/>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C0EC7-2F96-455D-939D-808C89D5FD95}" type="slidenum">
              <a:rPr lang="en-CA" smtClean="0"/>
              <a:t>‹#›</a:t>
            </a:fld>
            <a:endParaRPr lang="en-CA"/>
          </a:p>
        </p:txBody>
      </p:sp>
    </p:spTree>
    <p:extLst>
      <p:ext uri="{BB962C8B-B14F-4D97-AF65-F5344CB8AC3E}">
        <p14:creationId xmlns:p14="http://schemas.microsoft.com/office/powerpoint/2010/main" val="1696967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p:nvCxnSpPr>
        <p:spPr>
          <a:xfrm>
            <a:off x="349250" y="764704"/>
            <a:ext cx="8445500" cy="0"/>
          </a:xfrm>
          <a:prstGeom prst="line">
            <a:avLst/>
          </a:prstGeom>
          <a:ln w="6350"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6" name="Title 5"/>
          <p:cNvSpPr>
            <a:spLocks noGrp="1"/>
          </p:cNvSpPr>
          <p:nvPr>
            <p:ph type="title" hasCustomPrompt="1"/>
          </p:nvPr>
        </p:nvSpPr>
        <p:spPr/>
        <p:txBody>
          <a:bodyPr/>
          <a:lstStyle>
            <a:lvl1pPr>
              <a:defRPr/>
            </a:lvl1pPr>
          </a:lstStyle>
          <a:p>
            <a:r>
              <a:rPr lang="en-US" dirty="0" smtClean="0"/>
              <a:t>Click to edit slide title</a:t>
            </a:r>
            <a:endParaRPr lang="en-CA" dirty="0"/>
          </a:p>
        </p:txBody>
      </p:sp>
      <p:sp>
        <p:nvSpPr>
          <p:cNvPr id="9" name="Footer Placeholder 4"/>
          <p:cNvSpPr>
            <a:spLocks noGrp="1"/>
          </p:cNvSpPr>
          <p:nvPr>
            <p:ph type="ftr" sz="quarter" idx="3"/>
          </p:nvPr>
        </p:nvSpPr>
        <p:spPr>
          <a:xfrm>
            <a:off x="0" y="6597352"/>
            <a:ext cx="4942830" cy="260648"/>
          </a:xfrm>
          <a:prstGeom prst="rect">
            <a:avLst/>
          </a:prstGeom>
        </p:spPr>
        <p:txBody>
          <a:bodyPr anchor="ctr"/>
          <a:lstStyle>
            <a:lvl1pPr algn="l">
              <a:defRPr sz="1000" b="0"/>
            </a:lvl1pPr>
          </a:lstStyle>
          <a:p>
            <a:r>
              <a:rPr lang="en-US" smtClean="0"/>
              <a:t>M. Al Guindy</a:t>
            </a:r>
            <a:endParaRPr lang="en-CA"/>
          </a:p>
        </p:txBody>
      </p:sp>
      <p:sp>
        <p:nvSpPr>
          <p:cNvPr id="10" name="Slide Number Placeholder 3"/>
          <p:cNvSpPr txBox="1">
            <a:spLocks/>
          </p:cNvSpPr>
          <p:nvPr/>
        </p:nvSpPr>
        <p:spPr>
          <a:xfrm>
            <a:off x="8620125" y="6492875"/>
            <a:ext cx="52387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43C0EC7-2F96-455D-939D-808C89D5FD95}" type="slidenum">
              <a:rPr lang="en-CA" smtClean="0"/>
              <a:pPr/>
              <a:t>‹#›</a:t>
            </a:fld>
            <a:endParaRPr lang="en-CA" dirty="0"/>
          </a:p>
        </p:txBody>
      </p:sp>
    </p:spTree>
    <p:extLst>
      <p:ext uri="{BB962C8B-B14F-4D97-AF65-F5344CB8AC3E}">
        <p14:creationId xmlns:p14="http://schemas.microsoft.com/office/powerpoint/2010/main" val="3573998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07142" y="4950686"/>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807142" y="762861"/>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807142" y="5517424"/>
            <a:ext cx="5486400" cy="85486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8" name="Straight Connector 7"/>
          <p:cNvCxnSpPr/>
          <p:nvPr/>
        </p:nvCxnSpPr>
        <p:spPr>
          <a:xfrm>
            <a:off x="1792288" y="5061215"/>
            <a:ext cx="5486400" cy="0"/>
          </a:xfrm>
          <a:prstGeom prst="line">
            <a:avLst/>
          </a:prstGeom>
          <a:ln w="6350"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9" name="Footer Placeholder 4"/>
          <p:cNvSpPr>
            <a:spLocks noGrp="1"/>
          </p:cNvSpPr>
          <p:nvPr>
            <p:ph type="ftr" sz="quarter" idx="3"/>
          </p:nvPr>
        </p:nvSpPr>
        <p:spPr>
          <a:xfrm>
            <a:off x="0" y="6597352"/>
            <a:ext cx="4942830" cy="260648"/>
          </a:xfrm>
          <a:prstGeom prst="rect">
            <a:avLst/>
          </a:prstGeom>
        </p:spPr>
        <p:txBody>
          <a:bodyPr anchor="ctr"/>
          <a:lstStyle>
            <a:lvl1pPr algn="l">
              <a:defRPr sz="1000" b="0"/>
            </a:lvl1pPr>
          </a:lstStyle>
          <a:p>
            <a:r>
              <a:rPr lang="en-US" smtClean="0"/>
              <a:t>M. Al Guindy</a:t>
            </a:r>
            <a:endParaRPr lang="en-CA"/>
          </a:p>
        </p:txBody>
      </p:sp>
      <p:sp>
        <p:nvSpPr>
          <p:cNvPr id="10" name="Slide Number Placeholder 3"/>
          <p:cNvSpPr txBox="1">
            <a:spLocks/>
          </p:cNvSpPr>
          <p:nvPr/>
        </p:nvSpPr>
        <p:spPr>
          <a:xfrm>
            <a:off x="8620125" y="6492875"/>
            <a:ext cx="52387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43C0EC7-2F96-455D-939D-808C89D5FD95}" type="slidenum">
              <a:rPr lang="en-CA" smtClean="0"/>
              <a:pPr/>
              <a:t>‹#›</a:t>
            </a:fld>
            <a:endParaRPr lang="en-CA"/>
          </a:p>
        </p:txBody>
      </p:sp>
    </p:spTree>
    <p:extLst>
      <p:ext uri="{BB962C8B-B14F-4D97-AF65-F5344CB8AC3E}">
        <p14:creationId xmlns:p14="http://schemas.microsoft.com/office/powerpoint/2010/main" val="1895641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20831" y="1414948"/>
            <a:ext cx="7546228" cy="1375834"/>
          </a:xfrm>
        </p:spPr>
        <p:txBody>
          <a:bodyPr lIns="0" rIns="0" anchor="b" anchorCtr="0">
            <a:normAutofit/>
          </a:bodyPr>
          <a:lstStyle>
            <a:lvl1pPr algn="l">
              <a:defRPr sz="3600" baseline="0"/>
            </a:lvl1pPr>
          </a:lstStyle>
          <a:p>
            <a:r>
              <a:rPr lang="en-US" dirty="0" smtClean="0"/>
              <a:t>CLICK TO EDIT SESSION TITLE</a:t>
            </a:r>
            <a:endParaRPr lang="en-US" dirty="0"/>
          </a:p>
        </p:txBody>
      </p:sp>
      <p:sp>
        <p:nvSpPr>
          <p:cNvPr id="3" name="Subtitle 2"/>
          <p:cNvSpPr>
            <a:spLocks noGrp="1"/>
          </p:cNvSpPr>
          <p:nvPr>
            <p:ph type="subTitle" idx="1" hasCustomPrompt="1"/>
          </p:nvPr>
        </p:nvSpPr>
        <p:spPr>
          <a:xfrm>
            <a:off x="820830" y="2790782"/>
            <a:ext cx="7567594" cy="1200329"/>
          </a:xfrm>
        </p:spPr>
        <p:txBody>
          <a:bodyPr wrap="square" lIns="0" rIns="0">
            <a:spAutoFit/>
          </a:bodyPr>
          <a:lstStyle>
            <a:lvl1pPr marL="0" indent="0" algn="l">
              <a:buNone/>
              <a:defRPr sz="2400" baseline="0">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Program Name                                                                            Date (e.g. July 1 to July 9, 2011)                                  Speaker/Faculty Name</a:t>
            </a:r>
            <a:endParaRPr lang="en-US" dirty="0"/>
          </a:p>
        </p:txBody>
      </p:sp>
    </p:spTree>
    <p:extLst>
      <p:ext uri="{BB962C8B-B14F-4D97-AF65-F5344CB8AC3E}">
        <p14:creationId xmlns:p14="http://schemas.microsoft.com/office/powerpoint/2010/main" val="1757451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p:nvCxnSpPr>
        <p:spPr>
          <a:xfrm>
            <a:off x="349250" y="764704"/>
            <a:ext cx="8445500" cy="0"/>
          </a:xfrm>
          <a:prstGeom prst="line">
            <a:avLst/>
          </a:prstGeom>
          <a:ln w="6350"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6" name="Title 5"/>
          <p:cNvSpPr>
            <a:spLocks noGrp="1"/>
          </p:cNvSpPr>
          <p:nvPr>
            <p:ph type="title" hasCustomPrompt="1"/>
          </p:nvPr>
        </p:nvSpPr>
        <p:spPr/>
        <p:txBody>
          <a:bodyPr/>
          <a:lstStyle>
            <a:lvl1pPr>
              <a:defRPr/>
            </a:lvl1pPr>
          </a:lstStyle>
          <a:p>
            <a:r>
              <a:rPr lang="en-US" dirty="0" smtClean="0"/>
              <a:t>Click to edit slide title</a:t>
            </a:r>
            <a:endParaRPr lang="en-CA" dirty="0"/>
          </a:p>
        </p:txBody>
      </p:sp>
      <p:sp>
        <p:nvSpPr>
          <p:cNvPr id="9" name="Footer Placeholder 4"/>
          <p:cNvSpPr>
            <a:spLocks noGrp="1"/>
          </p:cNvSpPr>
          <p:nvPr>
            <p:ph type="ftr" sz="quarter" idx="3"/>
          </p:nvPr>
        </p:nvSpPr>
        <p:spPr>
          <a:xfrm>
            <a:off x="0" y="6597352"/>
            <a:ext cx="4942830" cy="260648"/>
          </a:xfrm>
          <a:prstGeom prst="rect">
            <a:avLst/>
          </a:prstGeom>
        </p:spPr>
        <p:txBody>
          <a:bodyPr anchor="ctr"/>
          <a:lstStyle>
            <a:lvl1pPr algn="l">
              <a:defRPr sz="1000" b="0"/>
            </a:lvl1pPr>
          </a:lstStyle>
          <a:p>
            <a:r>
              <a:rPr lang="en-US" smtClean="0"/>
              <a:t>M. Al Guindy</a:t>
            </a:r>
            <a:endParaRPr lang="en-CA"/>
          </a:p>
        </p:txBody>
      </p:sp>
      <p:sp>
        <p:nvSpPr>
          <p:cNvPr id="10" name="Slide Number Placeholder 3"/>
          <p:cNvSpPr txBox="1">
            <a:spLocks/>
          </p:cNvSpPr>
          <p:nvPr/>
        </p:nvSpPr>
        <p:spPr>
          <a:xfrm>
            <a:off x="8620125" y="6492875"/>
            <a:ext cx="52387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43C0EC7-2F96-455D-939D-808C89D5FD95}" type="slidenum">
              <a:rPr lang="en-CA" smtClean="0"/>
              <a:pPr/>
              <a:t>‹#›</a:t>
            </a:fld>
            <a:endParaRPr lang="en-CA" dirty="0"/>
          </a:p>
        </p:txBody>
      </p:sp>
    </p:spTree>
    <p:extLst>
      <p:ext uri="{BB962C8B-B14F-4D97-AF65-F5344CB8AC3E}">
        <p14:creationId xmlns:p14="http://schemas.microsoft.com/office/powerpoint/2010/main" val="1539855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9250" y="274637"/>
            <a:ext cx="8445500" cy="5686891"/>
          </a:xfrm>
        </p:spPr>
        <p:txBody>
          <a:bodyPr lIns="0" rIns="0"/>
          <a:lstStyle>
            <a:lvl1pPr algn="ctr">
              <a:defRPr/>
            </a:lvl1pPr>
          </a:lstStyle>
          <a:p>
            <a:r>
              <a:rPr lang="en-US" smtClean="0"/>
              <a:t>Click to edit Master title style</a:t>
            </a:r>
            <a:endParaRPr lang="en-US" dirty="0"/>
          </a:p>
        </p:txBody>
      </p:sp>
      <p:sp>
        <p:nvSpPr>
          <p:cNvPr id="6" name="Footer Placeholder 4"/>
          <p:cNvSpPr>
            <a:spLocks noGrp="1"/>
          </p:cNvSpPr>
          <p:nvPr>
            <p:ph type="ftr" sz="quarter" idx="3"/>
          </p:nvPr>
        </p:nvSpPr>
        <p:spPr>
          <a:xfrm>
            <a:off x="0" y="6597352"/>
            <a:ext cx="4942830" cy="260648"/>
          </a:xfrm>
          <a:prstGeom prst="rect">
            <a:avLst/>
          </a:prstGeom>
          <a:noFill/>
          <a:ln>
            <a:noFill/>
          </a:ln>
          <a:effectLst/>
        </p:spPr>
        <p:txBody>
          <a:bodyPr anchor="ctr"/>
          <a:lstStyle>
            <a:lvl1pPr algn="l">
              <a:defRPr sz="1000" b="0">
                <a:solidFill>
                  <a:srgbClr val="000000"/>
                </a:solidFill>
                <a:effectLst/>
              </a:defRPr>
            </a:lvl1pPr>
          </a:lstStyle>
          <a:p>
            <a:r>
              <a:rPr lang="en-US" smtClean="0"/>
              <a:t>M. Al Guindy</a:t>
            </a:r>
            <a:endParaRPr lang="en-CA"/>
          </a:p>
        </p:txBody>
      </p:sp>
      <p:sp>
        <p:nvSpPr>
          <p:cNvPr id="7" name="Slide Number Placeholder 3"/>
          <p:cNvSpPr txBox="1">
            <a:spLocks/>
          </p:cNvSpPr>
          <p:nvPr/>
        </p:nvSpPr>
        <p:spPr>
          <a:xfrm>
            <a:off x="8620125" y="6492875"/>
            <a:ext cx="52387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43C0EC7-2F96-455D-939D-808C89D5FD95}" type="slidenum">
              <a:rPr lang="en-CA" smtClean="0"/>
              <a:pPr/>
              <a:t>‹#›</a:t>
            </a:fld>
            <a:endParaRPr lang="en-CA" dirty="0"/>
          </a:p>
        </p:txBody>
      </p:sp>
    </p:spTree>
    <p:extLst>
      <p:ext uri="{BB962C8B-B14F-4D97-AF65-F5344CB8AC3E}">
        <p14:creationId xmlns:p14="http://schemas.microsoft.com/office/powerpoint/2010/main" val="1925735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70416" y="4406900"/>
            <a:ext cx="8316383"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370416" y="2906713"/>
            <a:ext cx="8316383" cy="1500187"/>
          </a:xfrm>
        </p:spPr>
        <p:txBody>
          <a:bodyPr anchor="b"/>
          <a:lstStyle>
            <a:lvl1pPr marL="0" indent="0">
              <a:buNone/>
              <a:defRPr sz="2000">
                <a:solidFill>
                  <a:schemeClr val="tx1">
                    <a:lumMod val="85000"/>
                    <a:lumOff val="1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Footer Placeholder 4"/>
          <p:cNvSpPr>
            <a:spLocks noGrp="1"/>
          </p:cNvSpPr>
          <p:nvPr>
            <p:ph type="ftr" sz="quarter" idx="3"/>
          </p:nvPr>
        </p:nvSpPr>
        <p:spPr>
          <a:xfrm>
            <a:off x="0" y="6597352"/>
            <a:ext cx="4942830" cy="260648"/>
          </a:xfrm>
          <a:prstGeom prst="rect">
            <a:avLst/>
          </a:prstGeom>
          <a:noFill/>
          <a:ln>
            <a:noFill/>
          </a:ln>
          <a:effectLst/>
        </p:spPr>
        <p:txBody>
          <a:bodyPr anchor="ctr"/>
          <a:lstStyle>
            <a:lvl1pPr algn="l">
              <a:defRPr sz="1000" b="0">
                <a:solidFill>
                  <a:srgbClr val="000000"/>
                </a:solidFill>
                <a:effectLst/>
              </a:defRPr>
            </a:lvl1pPr>
          </a:lstStyle>
          <a:p>
            <a:r>
              <a:rPr lang="en-US" smtClean="0"/>
              <a:t>M. Al Guindy</a:t>
            </a:r>
            <a:endParaRPr lang="en-CA"/>
          </a:p>
        </p:txBody>
      </p:sp>
      <p:sp>
        <p:nvSpPr>
          <p:cNvPr id="8" name="Slide Number Placeholder 3"/>
          <p:cNvSpPr>
            <a:spLocks noGrp="1"/>
          </p:cNvSpPr>
          <p:nvPr>
            <p:ph type="sldNum" sz="quarter" idx="4"/>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C0EC7-2F96-455D-939D-808C89D5FD95}" type="slidenum">
              <a:rPr lang="en-CA" smtClean="0"/>
              <a:t>‹#›</a:t>
            </a:fld>
            <a:endParaRPr lang="en-CA"/>
          </a:p>
        </p:txBody>
      </p:sp>
    </p:spTree>
    <p:extLst>
      <p:ext uri="{BB962C8B-B14F-4D97-AF65-F5344CB8AC3E}">
        <p14:creationId xmlns:p14="http://schemas.microsoft.com/office/powerpoint/2010/main" val="2383314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9250" y="789880"/>
            <a:ext cx="41481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9250" y="1429642"/>
            <a:ext cx="4148138" cy="45916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789880"/>
            <a:ext cx="41497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429642"/>
            <a:ext cx="4149725" cy="45916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cxnSp>
        <p:nvCxnSpPr>
          <p:cNvPr id="10" name="Straight Connector 9"/>
          <p:cNvCxnSpPr/>
          <p:nvPr/>
        </p:nvCxnSpPr>
        <p:spPr>
          <a:xfrm>
            <a:off x="349250" y="764704"/>
            <a:ext cx="8445500" cy="0"/>
          </a:xfrm>
          <a:prstGeom prst="line">
            <a:avLst/>
          </a:prstGeom>
          <a:ln w="6350"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12" name="Footer Placeholder 4"/>
          <p:cNvSpPr>
            <a:spLocks noGrp="1"/>
          </p:cNvSpPr>
          <p:nvPr>
            <p:ph type="ftr" sz="quarter" idx="10"/>
          </p:nvPr>
        </p:nvSpPr>
        <p:spPr>
          <a:xfrm>
            <a:off x="0" y="6597352"/>
            <a:ext cx="4942830" cy="260648"/>
          </a:xfrm>
          <a:prstGeom prst="rect">
            <a:avLst/>
          </a:prstGeom>
          <a:noFill/>
          <a:ln>
            <a:noFill/>
          </a:ln>
          <a:effectLst/>
        </p:spPr>
        <p:txBody>
          <a:bodyPr anchor="ctr"/>
          <a:lstStyle>
            <a:lvl1pPr algn="l">
              <a:defRPr sz="1000" b="0">
                <a:solidFill>
                  <a:srgbClr val="000000"/>
                </a:solidFill>
                <a:effectLst/>
              </a:defRPr>
            </a:lvl1pPr>
          </a:lstStyle>
          <a:p>
            <a:r>
              <a:rPr lang="en-US" smtClean="0"/>
              <a:t>M. Al Guindy</a:t>
            </a:r>
            <a:endParaRPr lang="en-CA"/>
          </a:p>
        </p:txBody>
      </p:sp>
      <p:sp>
        <p:nvSpPr>
          <p:cNvPr id="13" name="Slide Number Placeholder 3"/>
          <p:cNvSpPr>
            <a:spLocks noGrp="1"/>
          </p:cNvSpPr>
          <p:nvPr>
            <p:ph type="sldNum" sz="quarter" idx="11"/>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C0EC7-2F96-455D-939D-808C89D5FD95}" type="slidenum">
              <a:rPr lang="en-CA" smtClean="0"/>
              <a:t>‹#›</a:t>
            </a:fld>
            <a:endParaRPr lang="en-CA"/>
          </a:p>
        </p:txBody>
      </p:sp>
    </p:spTree>
    <p:extLst>
      <p:ext uri="{BB962C8B-B14F-4D97-AF65-F5344CB8AC3E}">
        <p14:creationId xmlns:p14="http://schemas.microsoft.com/office/powerpoint/2010/main" val="680723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cxnSp>
        <p:nvCxnSpPr>
          <p:cNvPr id="6" name="Straight Connector 5"/>
          <p:cNvCxnSpPr/>
          <p:nvPr/>
        </p:nvCxnSpPr>
        <p:spPr>
          <a:xfrm>
            <a:off x="349250" y="764704"/>
            <a:ext cx="8445500" cy="0"/>
          </a:xfrm>
          <a:prstGeom prst="line">
            <a:avLst/>
          </a:prstGeom>
          <a:ln w="6350"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7" name="Footer Placeholder 4"/>
          <p:cNvSpPr>
            <a:spLocks noGrp="1"/>
          </p:cNvSpPr>
          <p:nvPr>
            <p:ph type="ftr" sz="quarter" idx="3"/>
          </p:nvPr>
        </p:nvSpPr>
        <p:spPr>
          <a:xfrm>
            <a:off x="0" y="6597352"/>
            <a:ext cx="4942830" cy="260648"/>
          </a:xfrm>
          <a:prstGeom prst="rect">
            <a:avLst/>
          </a:prstGeom>
        </p:spPr>
        <p:txBody>
          <a:bodyPr anchor="ctr"/>
          <a:lstStyle>
            <a:lvl1pPr algn="l">
              <a:defRPr sz="1000" b="0"/>
            </a:lvl1pPr>
          </a:lstStyle>
          <a:p>
            <a:r>
              <a:rPr lang="en-US" smtClean="0"/>
              <a:t>M. Al Guindy</a:t>
            </a:r>
            <a:endParaRPr lang="en-CA"/>
          </a:p>
        </p:txBody>
      </p:sp>
      <p:sp>
        <p:nvSpPr>
          <p:cNvPr id="8" name="Slide Number Placeholder 3"/>
          <p:cNvSpPr>
            <a:spLocks noGrp="1"/>
          </p:cNvSpPr>
          <p:nvPr>
            <p:ph type="sldNum" sz="quarter" idx="11"/>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C0EC7-2F96-455D-939D-808C89D5FD95}" type="slidenum">
              <a:rPr lang="en-CA" smtClean="0"/>
              <a:t>‹#›</a:t>
            </a:fld>
            <a:endParaRPr lang="en-CA"/>
          </a:p>
        </p:txBody>
      </p:sp>
    </p:spTree>
    <p:extLst>
      <p:ext uri="{BB962C8B-B14F-4D97-AF65-F5344CB8AC3E}">
        <p14:creationId xmlns:p14="http://schemas.microsoft.com/office/powerpoint/2010/main" val="2495106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0" y="4941168"/>
            <a:ext cx="4402044" cy="888020"/>
          </a:xfrm>
        </p:spPr>
        <p:txBody>
          <a:bodyPr>
            <a:normAutofit/>
          </a:bodyPr>
          <a:lstStyle>
            <a:lvl1pPr>
              <a:defRPr sz="2000" b="0" i="1">
                <a:latin typeface="Georgia"/>
              </a:defRPr>
            </a:lvl1pPr>
          </a:lstStyle>
          <a:p>
            <a:r>
              <a:rPr lang="en-US" smtClean="0"/>
              <a:t>Click to edit Master title style</a:t>
            </a:r>
            <a:endParaRPr lang="en-US" dirty="0"/>
          </a:p>
        </p:txBody>
      </p:sp>
      <p:sp>
        <p:nvSpPr>
          <p:cNvPr id="9" name="Text Placeholder 8"/>
          <p:cNvSpPr>
            <a:spLocks noGrp="1"/>
          </p:cNvSpPr>
          <p:nvPr>
            <p:ph type="body" sz="quarter" idx="13"/>
          </p:nvPr>
        </p:nvSpPr>
        <p:spPr>
          <a:xfrm>
            <a:off x="4619120" y="1628800"/>
            <a:ext cx="4402044" cy="3062941"/>
          </a:xfrm>
        </p:spPr>
        <p:txBody>
          <a:bodyPr>
            <a:normAutofit/>
          </a:bodyPr>
          <a:lstStyle>
            <a:lvl1pPr marL="0" indent="0">
              <a:lnSpc>
                <a:spcPct val="100000"/>
              </a:lnSpc>
              <a:buFontTx/>
              <a:buNone/>
              <a:defRPr sz="2000" b="0" i="1">
                <a:latin typeface="Georgia"/>
              </a:defRPr>
            </a:lvl1pPr>
            <a:lvl2pPr marL="457200" indent="0">
              <a:lnSpc>
                <a:spcPct val="100000"/>
              </a:lnSpc>
              <a:buFontTx/>
              <a:buNone/>
              <a:defRPr/>
            </a:lvl2pPr>
            <a:lvl3pPr marL="914400" indent="0">
              <a:lnSpc>
                <a:spcPct val="100000"/>
              </a:lnSpc>
              <a:buFontTx/>
              <a:buNone/>
              <a:defRPr/>
            </a:lvl3pPr>
            <a:lvl4pPr marL="1371600" indent="0">
              <a:lnSpc>
                <a:spcPct val="100000"/>
              </a:lnSpc>
              <a:buFontTx/>
              <a:buNone/>
              <a:defRPr/>
            </a:lvl4pPr>
            <a:lvl5pPr marL="1828800" indent="0">
              <a:lnSpc>
                <a:spcPct val="100000"/>
              </a:lnSpc>
              <a:buFontTx/>
              <a:buNone/>
              <a:defRPr/>
            </a:lvl5pPr>
          </a:lstStyle>
          <a:p>
            <a:pPr lvl="0"/>
            <a:r>
              <a:rPr lang="en-US" smtClean="0"/>
              <a:t>Click to edit Master text styles</a:t>
            </a:r>
          </a:p>
        </p:txBody>
      </p:sp>
      <p:sp>
        <p:nvSpPr>
          <p:cNvPr id="13" name="ClipArt Placeholder 12"/>
          <p:cNvSpPr>
            <a:spLocks noGrp="1"/>
          </p:cNvSpPr>
          <p:nvPr>
            <p:ph type="clipArt" sz="quarter" idx="14"/>
          </p:nvPr>
        </p:nvSpPr>
        <p:spPr>
          <a:xfrm>
            <a:off x="2296" y="1628800"/>
            <a:ext cx="4377018" cy="3062941"/>
          </a:xfrm>
        </p:spPr>
        <p:txBody>
          <a:bodyPr/>
          <a:lstStyle/>
          <a:p>
            <a:r>
              <a:rPr lang="en-US" smtClean="0"/>
              <a:t>Click icon to add online image</a:t>
            </a:r>
            <a:endParaRPr lang="en-US" dirty="0"/>
          </a:p>
        </p:txBody>
      </p:sp>
      <p:sp>
        <p:nvSpPr>
          <p:cNvPr id="14" name="Text Placeholder 15"/>
          <p:cNvSpPr>
            <a:spLocks noGrp="1"/>
          </p:cNvSpPr>
          <p:nvPr>
            <p:ph type="body" sz="quarter" idx="15"/>
          </p:nvPr>
        </p:nvSpPr>
        <p:spPr>
          <a:xfrm>
            <a:off x="381000" y="5013512"/>
            <a:ext cx="3367088" cy="369888"/>
          </a:xfrm>
        </p:spPr>
        <p:txBody>
          <a:bodyPr>
            <a:normAutofit/>
          </a:bodyPr>
          <a:lstStyle>
            <a:lvl1pPr marL="0" indent="0">
              <a:buNone/>
              <a:defRPr sz="1400" b="0" i="1"/>
            </a:lvl1pPr>
          </a:lstStyle>
          <a:p>
            <a:pPr lvl="0"/>
            <a:r>
              <a:rPr lang="en-US" smtClean="0"/>
              <a:t>Click to edit Master text styles</a:t>
            </a:r>
          </a:p>
        </p:txBody>
      </p:sp>
      <p:sp>
        <p:nvSpPr>
          <p:cNvPr id="8" name="Footer Placeholder 4"/>
          <p:cNvSpPr>
            <a:spLocks noGrp="1"/>
          </p:cNvSpPr>
          <p:nvPr>
            <p:ph type="ftr" sz="quarter" idx="3"/>
          </p:nvPr>
        </p:nvSpPr>
        <p:spPr>
          <a:xfrm>
            <a:off x="0" y="6597352"/>
            <a:ext cx="4942830" cy="260648"/>
          </a:xfrm>
          <a:prstGeom prst="rect">
            <a:avLst/>
          </a:prstGeom>
        </p:spPr>
        <p:txBody>
          <a:bodyPr anchor="ctr"/>
          <a:lstStyle>
            <a:lvl1pPr algn="l">
              <a:defRPr sz="1000" b="0"/>
            </a:lvl1pPr>
          </a:lstStyle>
          <a:p>
            <a:r>
              <a:rPr lang="en-US" smtClean="0"/>
              <a:t>M. Al Guindy</a:t>
            </a:r>
            <a:endParaRPr lang="en-CA"/>
          </a:p>
        </p:txBody>
      </p:sp>
      <p:sp>
        <p:nvSpPr>
          <p:cNvPr id="10" name="Slide Number Placeholder 3"/>
          <p:cNvSpPr>
            <a:spLocks noGrp="1"/>
          </p:cNvSpPr>
          <p:nvPr>
            <p:ph type="sldNum" sz="quarter" idx="11"/>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C0EC7-2F96-455D-939D-808C89D5FD95}" type="slidenum">
              <a:rPr lang="en-CA" smtClean="0"/>
              <a:t>‹#›</a:t>
            </a:fld>
            <a:endParaRPr lang="en-CA"/>
          </a:p>
        </p:txBody>
      </p:sp>
    </p:spTree>
    <p:extLst>
      <p:ext uri="{BB962C8B-B14F-4D97-AF65-F5344CB8AC3E}">
        <p14:creationId xmlns:p14="http://schemas.microsoft.com/office/powerpoint/2010/main" val="494219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4"/>
          <p:cNvSpPr>
            <a:spLocks noGrp="1"/>
          </p:cNvSpPr>
          <p:nvPr>
            <p:ph type="ftr" sz="quarter" idx="3"/>
          </p:nvPr>
        </p:nvSpPr>
        <p:spPr>
          <a:xfrm>
            <a:off x="0" y="6597352"/>
            <a:ext cx="4942830" cy="260648"/>
          </a:xfrm>
          <a:prstGeom prst="rect">
            <a:avLst/>
          </a:prstGeom>
        </p:spPr>
        <p:txBody>
          <a:bodyPr anchor="ctr"/>
          <a:lstStyle>
            <a:lvl1pPr algn="l">
              <a:defRPr sz="1000" b="0"/>
            </a:lvl1pPr>
          </a:lstStyle>
          <a:p>
            <a:r>
              <a:rPr lang="en-US" smtClean="0"/>
              <a:t>M. Al Guindy</a:t>
            </a:r>
            <a:endParaRPr lang="en-CA"/>
          </a:p>
        </p:txBody>
      </p:sp>
      <p:sp>
        <p:nvSpPr>
          <p:cNvPr id="5" name="Slide Number Placeholder 3"/>
          <p:cNvSpPr>
            <a:spLocks noGrp="1"/>
          </p:cNvSpPr>
          <p:nvPr>
            <p:ph type="sldNum" sz="quarter" idx="11"/>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C0EC7-2F96-455D-939D-808C89D5FD95}" type="slidenum">
              <a:rPr lang="en-CA" smtClean="0"/>
              <a:t>‹#›</a:t>
            </a:fld>
            <a:endParaRPr lang="en-CA"/>
          </a:p>
        </p:txBody>
      </p:sp>
    </p:spTree>
    <p:extLst>
      <p:ext uri="{BB962C8B-B14F-4D97-AF65-F5344CB8AC3E}">
        <p14:creationId xmlns:p14="http://schemas.microsoft.com/office/powerpoint/2010/main" val="940296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00906"/>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1002659"/>
            <a:ext cx="5111750" cy="520639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336523"/>
            <a:ext cx="3008313" cy="38725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8" name="Straight Connector 7"/>
          <p:cNvCxnSpPr/>
          <p:nvPr/>
        </p:nvCxnSpPr>
        <p:spPr>
          <a:xfrm flipV="1">
            <a:off x="457200" y="1435100"/>
            <a:ext cx="3008313" cy="25400"/>
          </a:xfrm>
          <a:prstGeom prst="line">
            <a:avLst/>
          </a:prstGeom>
          <a:ln w="6350"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9" name="Footer Placeholder 4"/>
          <p:cNvSpPr>
            <a:spLocks noGrp="1"/>
          </p:cNvSpPr>
          <p:nvPr>
            <p:ph type="ftr" sz="quarter" idx="3"/>
          </p:nvPr>
        </p:nvSpPr>
        <p:spPr>
          <a:xfrm>
            <a:off x="0" y="6597352"/>
            <a:ext cx="4942830" cy="260648"/>
          </a:xfrm>
          <a:prstGeom prst="rect">
            <a:avLst/>
          </a:prstGeom>
        </p:spPr>
        <p:txBody>
          <a:bodyPr anchor="ctr"/>
          <a:lstStyle>
            <a:lvl1pPr algn="l">
              <a:defRPr sz="1000" b="0"/>
            </a:lvl1pPr>
          </a:lstStyle>
          <a:p>
            <a:r>
              <a:rPr lang="en-US" smtClean="0"/>
              <a:t>M. Al Guindy</a:t>
            </a:r>
            <a:endParaRPr lang="en-CA"/>
          </a:p>
        </p:txBody>
      </p:sp>
      <p:sp>
        <p:nvSpPr>
          <p:cNvPr id="10" name="Slide Number Placeholder 3"/>
          <p:cNvSpPr>
            <a:spLocks noGrp="1"/>
          </p:cNvSpPr>
          <p:nvPr>
            <p:ph type="sldNum" sz="quarter" idx="11"/>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C0EC7-2F96-455D-939D-808C89D5FD95}" type="slidenum">
              <a:rPr lang="en-CA" smtClean="0"/>
              <a:t>‹#›</a:t>
            </a:fld>
            <a:endParaRPr lang="en-CA"/>
          </a:p>
        </p:txBody>
      </p:sp>
    </p:spTree>
    <p:extLst>
      <p:ext uri="{BB962C8B-B14F-4D97-AF65-F5344CB8AC3E}">
        <p14:creationId xmlns:p14="http://schemas.microsoft.com/office/powerpoint/2010/main" val="558596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9250" y="274637"/>
            <a:ext cx="8445500" cy="5686891"/>
          </a:xfrm>
        </p:spPr>
        <p:txBody>
          <a:bodyPr lIns="0" rIns="0"/>
          <a:lstStyle>
            <a:lvl1pPr algn="ctr">
              <a:defRPr/>
            </a:lvl1pPr>
          </a:lstStyle>
          <a:p>
            <a:r>
              <a:rPr lang="en-US" smtClean="0"/>
              <a:t>Click to edit Master title style</a:t>
            </a:r>
            <a:endParaRPr lang="en-US" dirty="0"/>
          </a:p>
        </p:txBody>
      </p:sp>
      <p:sp>
        <p:nvSpPr>
          <p:cNvPr id="6" name="Footer Placeholder 4"/>
          <p:cNvSpPr>
            <a:spLocks noGrp="1"/>
          </p:cNvSpPr>
          <p:nvPr>
            <p:ph type="ftr" sz="quarter" idx="3"/>
          </p:nvPr>
        </p:nvSpPr>
        <p:spPr>
          <a:xfrm>
            <a:off x="0" y="6597352"/>
            <a:ext cx="4942830" cy="260648"/>
          </a:xfrm>
          <a:prstGeom prst="rect">
            <a:avLst/>
          </a:prstGeom>
          <a:noFill/>
          <a:ln>
            <a:noFill/>
          </a:ln>
          <a:effectLst/>
        </p:spPr>
        <p:txBody>
          <a:bodyPr anchor="ctr"/>
          <a:lstStyle>
            <a:lvl1pPr algn="l">
              <a:defRPr sz="1000" b="0">
                <a:solidFill>
                  <a:srgbClr val="000000"/>
                </a:solidFill>
                <a:effectLst/>
              </a:defRPr>
            </a:lvl1pPr>
          </a:lstStyle>
          <a:p>
            <a:r>
              <a:rPr lang="en-US" smtClean="0"/>
              <a:t>M. Al Guindy</a:t>
            </a:r>
            <a:endParaRPr lang="en-CA"/>
          </a:p>
        </p:txBody>
      </p:sp>
      <p:sp>
        <p:nvSpPr>
          <p:cNvPr id="7" name="Slide Number Placeholder 3"/>
          <p:cNvSpPr txBox="1">
            <a:spLocks/>
          </p:cNvSpPr>
          <p:nvPr/>
        </p:nvSpPr>
        <p:spPr>
          <a:xfrm>
            <a:off x="8620125" y="6492875"/>
            <a:ext cx="52387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43C0EC7-2F96-455D-939D-808C89D5FD95}" type="slidenum">
              <a:rPr lang="en-CA" smtClean="0"/>
              <a:pPr/>
              <a:t>‹#›</a:t>
            </a:fld>
            <a:endParaRPr lang="en-CA" dirty="0"/>
          </a:p>
        </p:txBody>
      </p:sp>
    </p:spTree>
    <p:extLst>
      <p:ext uri="{BB962C8B-B14F-4D97-AF65-F5344CB8AC3E}">
        <p14:creationId xmlns:p14="http://schemas.microsoft.com/office/powerpoint/2010/main" val="4289339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07142" y="4950686"/>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807142" y="762861"/>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807142" y="5517424"/>
            <a:ext cx="5486400" cy="85486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8" name="Straight Connector 7"/>
          <p:cNvCxnSpPr/>
          <p:nvPr/>
        </p:nvCxnSpPr>
        <p:spPr>
          <a:xfrm>
            <a:off x="1792288" y="5061215"/>
            <a:ext cx="5486400" cy="0"/>
          </a:xfrm>
          <a:prstGeom prst="line">
            <a:avLst/>
          </a:prstGeom>
          <a:ln w="6350"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9" name="Footer Placeholder 4"/>
          <p:cNvSpPr>
            <a:spLocks noGrp="1"/>
          </p:cNvSpPr>
          <p:nvPr>
            <p:ph type="ftr" sz="quarter" idx="3"/>
          </p:nvPr>
        </p:nvSpPr>
        <p:spPr>
          <a:xfrm>
            <a:off x="0" y="6597352"/>
            <a:ext cx="4942830" cy="260648"/>
          </a:xfrm>
          <a:prstGeom prst="rect">
            <a:avLst/>
          </a:prstGeom>
        </p:spPr>
        <p:txBody>
          <a:bodyPr anchor="ctr"/>
          <a:lstStyle>
            <a:lvl1pPr algn="l">
              <a:defRPr sz="1000" b="0"/>
            </a:lvl1pPr>
          </a:lstStyle>
          <a:p>
            <a:r>
              <a:rPr lang="en-US" smtClean="0"/>
              <a:t>M. Al Guindy</a:t>
            </a:r>
            <a:endParaRPr lang="en-CA"/>
          </a:p>
        </p:txBody>
      </p:sp>
      <p:sp>
        <p:nvSpPr>
          <p:cNvPr id="10" name="Slide Number Placeholder 3"/>
          <p:cNvSpPr txBox="1">
            <a:spLocks/>
          </p:cNvSpPr>
          <p:nvPr/>
        </p:nvSpPr>
        <p:spPr>
          <a:xfrm>
            <a:off x="8620125" y="6492875"/>
            <a:ext cx="52387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43C0EC7-2F96-455D-939D-808C89D5FD95}" type="slidenum">
              <a:rPr lang="en-CA" smtClean="0"/>
              <a:pPr/>
              <a:t>‹#›</a:t>
            </a:fld>
            <a:endParaRPr lang="en-CA"/>
          </a:p>
        </p:txBody>
      </p:sp>
    </p:spTree>
    <p:extLst>
      <p:ext uri="{BB962C8B-B14F-4D97-AF65-F5344CB8AC3E}">
        <p14:creationId xmlns:p14="http://schemas.microsoft.com/office/powerpoint/2010/main" val="1900387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70416" y="4406900"/>
            <a:ext cx="8316383"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370416" y="2906713"/>
            <a:ext cx="8316383" cy="1500187"/>
          </a:xfrm>
        </p:spPr>
        <p:txBody>
          <a:bodyPr anchor="b"/>
          <a:lstStyle>
            <a:lvl1pPr marL="0" indent="0">
              <a:buNone/>
              <a:defRPr sz="2000">
                <a:solidFill>
                  <a:schemeClr val="tx1">
                    <a:lumMod val="85000"/>
                    <a:lumOff val="1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Footer Placeholder 4"/>
          <p:cNvSpPr>
            <a:spLocks noGrp="1"/>
          </p:cNvSpPr>
          <p:nvPr>
            <p:ph type="ftr" sz="quarter" idx="3"/>
          </p:nvPr>
        </p:nvSpPr>
        <p:spPr>
          <a:xfrm>
            <a:off x="0" y="6597352"/>
            <a:ext cx="4942830" cy="260648"/>
          </a:xfrm>
          <a:prstGeom prst="rect">
            <a:avLst/>
          </a:prstGeom>
          <a:noFill/>
          <a:ln>
            <a:noFill/>
          </a:ln>
          <a:effectLst/>
        </p:spPr>
        <p:txBody>
          <a:bodyPr anchor="ctr"/>
          <a:lstStyle>
            <a:lvl1pPr algn="l">
              <a:defRPr sz="1000" b="0">
                <a:solidFill>
                  <a:srgbClr val="000000"/>
                </a:solidFill>
                <a:effectLst/>
              </a:defRPr>
            </a:lvl1pPr>
          </a:lstStyle>
          <a:p>
            <a:r>
              <a:rPr lang="en-US" smtClean="0"/>
              <a:t>M. Al Guindy</a:t>
            </a:r>
            <a:endParaRPr lang="en-CA"/>
          </a:p>
        </p:txBody>
      </p:sp>
      <p:sp>
        <p:nvSpPr>
          <p:cNvPr id="8" name="Slide Number Placeholder 3"/>
          <p:cNvSpPr>
            <a:spLocks noGrp="1"/>
          </p:cNvSpPr>
          <p:nvPr>
            <p:ph type="sldNum" sz="quarter" idx="4"/>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C0EC7-2F96-455D-939D-808C89D5FD95}" type="slidenum">
              <a:rPr lang="en-CA" smtClean="0"/>
              <a:t>‹#›</a:t>
            </a:fld>
            <a:endParaRPr lang="en-CA"/>
          </a:p>
        </p:txBody>
      </p:sp>
    </p:spTree>
    <p:extLst>
      <p:ext uri="{BB962C8B-B14F-4D97-AF65-F5344CB8AC3E}">
        <p14:creationId xmlns:p14="http://schemas.microsoft.com/office/powerpoint/2010/main" val="702380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9250" y="789880"/>
            <a:ext cx="41481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9250" y="1429642"/>
            <a:ext cx="4148138" cy="45916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789880"/>
            <a:ext cx="41497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429642"/>
            <a:ext cx="4149725" cy="45916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cxnSp>
        <p:nvCxnSpPr>
          <p:cNvPr id="10" name="Straight Connector 9"/>
          <p:cNvCxnSpPr/>
          <p:nvPr/>
        </p:nvCxnSpPr>
        <p:spPr>
          <a:xfrm>
            <a:off x="349250" y="764704"/>
            <a:ext cx="8445500" cy="0"/>
          </a:xfrm>
          <a:prstGeom prst="line">
            <a:avLst/>
          </a:prstGeom>
          <a:ln w="6350"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12" name="Footer Placeholder 4"/>
          <p:cNvSpPr>
            <a:spLocks noGrp="1"/>
          </p:cNvSpPr>
          <p:nvPr>
            <p:ph type="ftr" sz="quarter" idx="10"/>
          </p:nvPr>
        </p:nvSpPr>
        <p:spPr>
          <a:xfrm>
            <a:off x="0" y="6597352"/>
            <a:ext cx="4942830" cy="260648"/>
          </a:xfrm>
          <a:prstGeom prst="rect">
            <a:avLst/>
          </a:prstGeom>
          <a:noFill/>
          <a:ln>
            <a:noFill/>
          </a:ln>
          <a:effectLst/>
        </p:spPr>
        <p:txBody>
          <a:bodyPr anchor="ctr"/>
          <a:lstStyle>
            <a:lvl1pPr algn="l">
              <a:defRPr sz="1000" b="0">
                <a:solidFill>
                  <a:srgbClr val="000000"/>
                </a:solidFill>
                <a:effectLst/>
              </a:defRPr>
            </a:lvl1pPr>
          </a:lstStyle>
          <a:p>
            <a:r>
              <a:rPr lang="en-US" smtClean="0"/>
              <a:t>M. Al Guindy</a:t>
            </a:r>
            <a:endParaRPr lang="en-CA"/>
          </a:p>
        </p:txBody>
      </p:sp>
      <p:sp>
        <p:nvSpPr>
          <p:cNvPr id="13" name="Slide Number Placeholder 3"/>
          <p:cNvSpPr>
            <a:spLocks noGrp="1"/>
          </p:cNvSpPr>
          <p:nvPr>
            <p:ph type="sldNum" sz="quarter" idx="11"/>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C0EC7-2F96-455D-939D-808C89D5FD95}" type="slidenum">
              <a:rPr lang="en-CA" smtClean="0"/>
              <a:t>‹#›</a:t>
            </a:fld>
            <a:endParaRPr lang="en-CA"/>
          </a:p>
        </p:txBody>
      </p:sp>
    </p:spTree>
    <p:extLst>
      <p:ext uri="{BB962C8B-B14F-4D97-AF65-F5344CB8AC3E}">
        <p14:creationId xmlns:p14="http://schemas.microsoft.com/office/powerpoint/2010/main" val="3477476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cxnSp>
        <p:nvCxnSpPr>
          <p:cNvPr id="6" name="Straight Connector 5"/>
          <p:cNvCxnSpPr/>
          <p:nvPr/>
        </p:nvCxnSpPr>
        <p:spPr>
          <a:xfrm>
            <a:off x="349250" y="764704"/>
            <a:ext cx="8445500" cy="0"/>
          </a:xfrm>
          <a:prstGeom prst="line">
            <a:avLst/>
          </a:prstGeom>
          <a:ln w="6350"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7" name="Footer Placeholder 4"/>
          <p:cNvSpPr>
            <a:spLocks noGrp="1"/>
          </p:cNvSpPr>
          <p:nvPr>
            <p:ph type="ftr" sz="quarter" idx="3"/>
          </p:nvPr>
        </p:nvSpPr>
        <p:spPr>
          <a:xfrm>
            <a:off x="0" y="6597352"/>
            <a:ext cx="4942830" cy="260648"/>
          </a:xfrm>
          <a:prstGeom prst="rect">
            <a:avLst/>
          </a:prstGeom>
        </p:spPr>
        <p:txBody>
          <a:bodyPr anchor="ctr"/>
          <a:lstStyle>
            <a:lvl1pPr algn="l">
              <a:defRPr sz="1000" b="0"/>
            </a:lvl1pPr>
          </a:lstStyle>
          <a:p>
            <a:r>
              <a:rPr lang="en-US" smtClean="0"/>
              <a:t>M. Al Guindy</a:t>
            </a:r>
            <a:endParaRPr lang="en-CA"/>
          </a:p>
        </p:txBody>
      </p:sp>
      <p:sp>
        <p:nvSpPr>
          <p:cNvPr id="8" name="Slide Number Placeholder 3"/>
          <p:cNvSpPr>
            <a:spLocks noGrp="1"/>
          </p:cNvSpPr>
          <p:nvPr>
            <p:ph type="sldNum" sz="quarter" idx="11"/>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C0EC7-2F96-455D-939D-808C89D5FD95}" type="slidenum">
              <a:rPr lang="en-CA" smtClean="0"/>
              <a:t>‹#›</a:t>
            </a:fld>
            <a:endParaRPr lang="en-CA"/>
          </a:p>
        </p:txBody>
      </p:sp>
    </p:spTree>
    <p:extLst>
      <p:ext uri="{BB962C8B-B14F-4D97-AF65-F5344CB8AC3E}">
        <p14:creationId xmlns:p14="http://schemas.microsoft.com/office/powerpoint/2010/main" val="3244542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0" y="4941168"/>
            <a:ext cx="4402044" cy="888020"/>
          </a:xfrm>
        </p:spPr>
        <p:txBody>
          <a:bodyPr>
            <a:normAutofit/>
          </a:bodyPr>
          <a:lstStyle>
            <a:lvl1pPr>
              <a:defRPr sz="2000" b="0" i="1">
                <a:latin typeface="Georgia"/>
              </a:defRPr>
            </a:lvl1pPr>
          </a:lstStyle>
          <a:p>
            <a:r>
              <a:rPr lang="en-US" smtClean="0"/>
              <a:t>Click to edit Master title style</a:t>
            </a:r>
            <a:endParaRPr lang="en-US" dirty="0"/>
          </a:p>
        </p:txBody>
      </p:sp>
      <p:sp>
        <p:nvSpPr>
          <p:cNvPr id="9" name="Text Placeholder 8"/>
          <p:cNvSpPr>
            <a:spLocks noGrp="1"/>
          </p:cNvSpPr>
          <p:nvPr>
            <p:ph type="body" sz="quarter" idx="13"/>
          </p:nvPr>
        </p:nvSpPr>
        <p:spPr>
          <a:xfrm>
            <a:off x="4619120" y="1628800"/>
            <a:ext cx="4402044" cy="3062941"/>
          </a:xfrm>
        </p:spPr>
        <p:txBody>
          <a:bodyPr>
            <a:normAutofit/>
          </a:bodyPr>
          <a:lstStyle>
            <a:lvl1pPr marL="0" indent="0">
              <a:lnSpc>
                <a:spcPct val="100000"/>
              </a:lnSpc>
              <a:buFontTx/>
              <a:buNone/>
              <a:defRPr sz="2000" b="0" i="1">
                <a:latin typeface="Georgia"/>
              </a:defRPr>
            </a:lvl1pPr>
            <a:lvl2pPr marL="457200" indent="0">
              <a:lnSpc>
                <a:spcPct val="100000"/>
              </a:lnSpc>
              <a:buFontTx/>
              <a:buNone/>
              <a:defRPr/>
            </a:lvl2pPr>
            <a:lvl3pPr marL="914400" indent="0">
              <a:lnSpc>
                <a:spcPct val="100000"/>
              </a:lnSpc>
              <a:buFontTx/>
              <a:buNone/>
              <a:defRPr/>
            </a:lvl3pPr>
            <a:lvl4pPr marL="1371600" indent="0">
              <a:lnSpc>
                <a:spcPct val="100000"/>
              </a:lnSpc>
              <a:buFontTx/>
              <a:buNone/>
              <a:defRPr/>
            </a:lvl4pPr>
            <a:lvl5pPr marL="1828800" indent="0">
              <a:lnSpc>
                <a:spcPct val="100000"/>
              </a:lnSpc>
              <a:buFontTx/>
              <a:buNone/>
              <a:defRPr/>
            </a:lvl5pPr>
          </a:lstStyle>
          <a:p>
            <a:pPr lvl="0"/>
            <a:r>
              <a:rPr lang="en-US" smtClean="0"/>
              <a:t>Click to edit Master text styles</a:t>
            </a:r>
          </a:p>
        </p:txBody>
      </p:sp>
      <p:sp>
        <p:nvSpPr>
          <p:cNvPr id="13" name="ClipArt Placeholder 12"/>
          <p:cNvSpPr>
            <a:spLocks noGrp="1"/>
          </p:cNvSpPr>
          <p:nvPr>
            <p:ph type="clipArt" sz="quarter" idx="14"/>
          </p:nvPr>
        </p:nvSpPr>
        <p:spPr>
          <a:xfrm>
            <a:off x="2296" y="1628800"/>
            <a:ext cx="4377018" cy="3062941"/>
          </a:xfrm>
        </p:spPr>
        <p:txBody>
          <a:bodyPr/>
          <a:lstStyle/>
          <a:p>
            <a:r>
              <a:rPr lang="en-US" smtClean="0"/>
              <a:t>Click icon to add online image</a:t>
            </a:r>
            <a:endParaRPr lang="en-US" dirty="0"/>
          </a:p>
        </p:txBody>
      </p:sp>
      <p:sp>
        <p:nvSpPr>
          <p:cNvPr id="14" name="Text Placeholder 15"/>
          <p:cNvSpPr>
            <a:spLocks noGrp="1"/>
          </p:cNvSpPr>
          <p:nvPr>
            <p:ph type="body" sz="quarter" idx="15"/>
          </p:nvPr>
        </p:nvSpPr>
        <p:spPr>
          <a:xfrm>
            <a:off x="381000" y="5013512"/>
            <a:ext cx="3367088" cy="369888"/>
          </a:xfrm>
        </p:spPr>
        <p:txBody>
          <a:bodyPr>
            <a:normAutofit/>
          </a:bodyPr>
          <a:lstStyle>
            <a:lvl1pPr marL="0" indent="0">
              <a:buNone/>
              <a:defRPr sz="1400" b="0" i="1"/>
            </a:lvl1pPr>
          </a:lstStyle>
          <a:p>
            <a:pPr lvl="0"/>
            <a:r>
              <a:rPr lang="en-US" smtClean="0"/>
              <a:t>Click to edit Master text styles</a:t>
            </a:r>
          </a:p>
        </p:txBody>
      </p:sp>
      <p:sp>
        <p:nvSpPr>
          <p:cNvPr id="8" name="Footer Placeholder 4"/>
          <p:cNvSpPr>
            <a:spLocks noGrp="1"/>
          </p:cNvSpPr>
          <p:nvPr>
            <p:ph type="ftr" sz="quarter" idx="3"/>
          </p:nvPr>
        </p:nvSpPr>
        <p:spPr>
          <a:xfrm>
            <a:off x="0" y="6597352"/>
            <a:ext cx="4942830" cy="260648"/>
          </a:xfrm>
          <a:prstGeom prst="rect">
            <a:avLst/>
          </a:prstGeom>
        </p:spPr>
        <p:txBody>
          <a:bodyPr anchor="ctr"/>
          <a:lstStyle>
            <a:lvl1pPr algn="l">
              <a:defRPr sz="1000" b="0"/>
            </a:lvl1pPr>
          </a:lstStyle>
          <a:p>
            <a:r>
              <a:rPr lang="en-US" smtClean="0"/>
              <a:t>M. Al Guindy</a:t>
            </a:r>
            <a:endParaRPr lang="en-CA"/>
          </a:p>
        </p:txBody>
      </p:sp>
      <p:sp>
        <p:nvSpPr>
          <p:cNvPr id="10" name="Slide Number Placeholder 3"/>
          <p:cNvSpPr>
            <a:spLocks noGrp="1"/>
          </p:cNvSpPr>
          <p:nvPr>
            <p:ph type="sldNum" sz="quarter" idx="11"/>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C0EC7-2F96-455D-939D-808C89D5FD95}" type="slidenum">
              <a:rPr lang="en-CA" smtClean="0"/>
              <a:t>‹#›</a:t>
            </a:fld>
            <a:endParaRPr lang="en-CA"/>
          </a:p>
        </p:txBody>
      </p:sp>
    </p:spTree>
    <p:extLst>
      <p:ext uri="{BB962C8B-B14F-4D97-AF65-F5344CB8AC3E}">
        <p14:creationId xmlns:p14="http://schemas.microsoft.com/office/powerpoint/2010/main" val="4107629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4"/>
          <p:cNvSpPr>
            <a:spLocks noGrp="1"/>
          </p:cNvSpPr>
          <p:nvPr>
            <p:ph type="ftr" sz="quarter" idx="3"/>
          </p:nvPr>
        </p:nvSpPr>
        <p:spPr>
          <a:xfrm>
            <a:off x="0" y="6597352"/>
            <a:ext cx="4942830" cy="260648"/>
          </a:xfrm>
          <a:prstGeom prst="rect">
            <a:avLst/>
          </a:prstGeom>
        </p:spPr>
        <p:txBody>
          <a:bodyPr anchor="ctr"/>
          <a:lstStyle>
            <a:lvl1pPr algn="l">
              <a:defRPr sz="1000" b="0"/>
            </a:lvl1pPr>
          </a:lstStyle>
          <a:p>
            <a:r>
              <a:rPr lang="en-US" smtClean="0"/>
              <a:t>M. Al Guindy</a:t>
            </a:r>
            <a:endParaRPr lang="en-CA"/>
          </a:p>
        </p:txBody>
      </p:sp>
      <p:sp>
        <p:nvSpPr>
          <p:cNvPr id="5" name="Slide Number Placeholder 3"/>
          <p:cNvSpPr>
            <a:spLocks noGrp="1"/>
          </p:cNvSpPr>
          <p:nvPr>
            <p:ph type="sldNum" sz="quarter" idx="11"/>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C0EC7-2F96-455D-939D-808C89D5FD95}" type="slidenum">
              <a:rPr lang="en-CA" smtClean="0"/>
              <a:t>‹#›</a:t>
            </a:fld>
            <a:endParaRPr lang="en-CA"/>
          </a:p>
        </p:txBody>
      </p:sp>
    </p:spTree>
    <p:extLst>
      <p:ext uri="{BB962C8B-B14F-4D97-AF65-F5344CB8AC3E}">
        <p14:creationId xmlns:p14="http://schemas.microsoft.com/office/powerpoint/2010/main" val="1944371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00906"/>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1002659"/>
            <a:ext cx="5111750" cy="520639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336523"/>
            <a:ext cx="3008313" cy="38725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8" name="Straight Connector 7"/>
          <p:cNvCxnSpPr/>
          <p:nvPr/>
        </p:nvCxnSpPr>
        <p:spPr>
          <a:xfrm flipV="1">
            <a:off x="457200" y="1435100"/>
            <a:ext cx="3008313" cy="25400"/>
          </a:xfrm>
          <a:prstGeom prst="line">
            <a:avLst/>
          </a:prstGeom>
          <a:ln w="6350"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9" name="Footer Placeholder 4"/>
          <p:cNvSpPr>
            <a:spLocks noGrp="1"/>
          </p:cNvSpPr>
          <p:nvPr>
            <p:ph type="ftr" sz="quarter" idx="3"/>
          </p:nvPr>
        </p:nvSpPr>
        <p:spPr>
          <a:xfrm>
            <a:off x="0" y="6597352"/>
            <a:ext cx="4942830" cy="260648"/>
          </a:xfrm>
          <a:prstGeom prst="rect">
            <a:avLst/>
          </a:prstGeom>
        </p:spPr>
        <p:txBody>
          <a:bodyPr anchor="ctr"/>
          <a:lstStyle>
            <a:lvl1pPr algn="l">
              <a:defRPr sz="1000" b="0"/>
            </a:lvl1pPr>
          </a:lstStyle>
          <a:p>
            <a:r>
              <a:rPr lang="en-US" smtClean="0"/>
              <a:t>M. Al Guindy</a:t>
            </a:r>
            <a:endParaRPr lang="en-CA"/>
          </a:p>
        </p:txBody>
      </p:sp>
      <p:sp>
        <p:nvSpPr>
          <p:cNvPr id="10" name="Slide Number Placeholder 3"/>
          <p:cNvSpPr>
            <a:spLocks noGrp="1"/>
          </p:cNvSpPr>
          <p:nvPr>
            <p:ph type="sldNum" sz="quarter" idx="11"/>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C0EC7-2F96-455D-939D-808C89D5FD95}" type="slidenum">
              <a:rPr lang="en-CA" smtClean="0"/>
              <a:t>‹#›</a:t>
            </a:fld>
            <a:endParaRPr lang="en-CA"/>
          </a:p>
        </p:txBody>
      </p:sp>
    </p:spTree>
    <p:extLst>
      <p:ext uri="{BB962C8B-B14F-4D97-AF65-F5344CB8AC3E}">
        <p14:creationId xmlns:p14="http://schemas.microsoft.com/office/powerpoint/2010/main" val="4234109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emf"/><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1.em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3.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12"/>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9249" y="44624"/>
            <a:ext cx="7500665" cy="648072"/>
          </a:xfrm>
          <a:prstGeom prst="rect">
            <a:avLst/>
          </a:prstGeom>
        </p:spPr>
        <p:txBody>
          <a:bodyPr vert="horz" lIns="91440" tIns="45720" rIns="91440" bIns="45720" rtlCol="0" anchor="ctr">
            <a:noAutofit/>
          </a:bodyPr>
          <a:lstStyle/>
          <a:p>
            <a:r>
              <a:rPr lang="en-US" dirty="0" smtClean="0"/>
              <a:t>Click to edit slide title</a:t>
            </a:r>
            <a:endParaRPr lang="en-US" dirty="0"/>
          </a:p>
        </p:txBody>
      </p:sp>
      <p:sp>
        <p:nvSpPr>
          <p:cNvPr id="3" name="Text Placeholder 2"/>
          <p:cNvSpPr>
            <a:spLocks noGrp="1"/>
          </p:cNvSpPr>
          <p:nvPr>
            <p:ph type="body" idx="1"/>
          </p:nvPr>
        </p:nvSpPr>
        <p:spPr>
          <a:xfrm>
            <a:off x="349250" y="764704"/>
            <a:ext cx="8445500" cy="553347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3"/>
          </p:nvPr>
        </p:nvSpPr>
        <p:spPr>
          <a:xfrm>
            <a:off x="0" y="6597352"/>
            <a:ext cx="4942830" cy="260648"/>
          </a:xfrm>
          <a:prstGeom prst="rect">
            <a:avLst/>
          </a:prstGeom>
          <a:noFill/>
          <a:ln>
            <a:noFill/>
          </a:ln>
          <a:effectLst/>
        </p:spPr>
        <p:txBody>
          <a:bodyPr anchor="ctr"/>
          <a:lstStyle>
            <a:lvl1pPr algn="l">
              <a:defRPr sz="1000" b="0">
                <a:solidFill>
                  <a:srgbClr val="000000"/>
                </a:solidFill>
                <a:effectLst/>
              </a:defRPr>
            </a:lvl1pPr>
          </a:lstStyle>
          <a:p>
            <a:r>
              <a:rPr lang="en-US" smtClean="0"/>
              <a:t>M. Al Guindy</a:t>
            </a:r>
            <a:endParaRPr lang="en-CA"/>
          </a:p>
        </p:txBody>
      </p:sp>
      <p:sp>
        <p:nvSpPr>
          <p:cNvPr id="4" name="Slide Number Placeholder 3"/>
          <p:cNvSpPr>
            <a:spLocks noGrp="1"/>
          </p:cNvSpPr>
          <p:nvPr>
            <p:ph type="sldNum" sz="quarter" idx="4"/>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C0EC7-2F96-455D-939D-808C89D5FD95}" type="slidenum">
              <a:rPr lang="en-CA" smtClean="0"/>
              <a:t>‹#›</a:t>
            </a:fld>
            <a:endParaRPr lang="en-CA"/>
          </a:p>
        </p:txBody>
      </p:sp>
    </p:spTree>
    <p:extLst>
      <p:ext uri="{BB962C8B-B14F-4D97-AF65-F5344CB8AC3E}">
        <p14:creationId xmlns:p14="http://schemas.microsoft.com/office/powerpoint/2010/main" val="109425682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ftr="0" dt="0"/>
  <p:txStyles>
    <p:titleStyle>
      <a:lvl1pPr algn="l" defTabSz="457200" rtl="0" eaLnBrk="1" latinLnBrk="0" hangingPunct="1">
        <a:spcBef>
          <a:spcPct val="0"/>
        </a:spcBef>
        <a:buNone/>
        <a:defRPr sz="2800" b="1" i="0" kern="1200" spc="0" baseline="0">
          <a:solidFill>
            <a:schemeClr val="tx2">
              <a:lumMod val="75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12"/>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9249" y="44624"/>
            <a:ext cx="7500665" cy="648072"/>
          </a:xfrm>
          <a:prstGeom prst="rect">
            <a:avLst/>
          </a:prstGeom>
        </p:spPr>
        <p:txBody>
          <a:bodyPr vert="horz" lIns="91440" tIns="45720" rIns="91440" bIns="45720" rtlCol="0" anchor="ctr">
            <a:noAutofit/>
          </a:bodyPr>
          <a:lstStyle/>
          <a:p>
            <a:r>
              <a:rPr lang="en-US" dirty="0" smtClean="0"/>
              <a:t>Click to edit slide title</a:t>
            </a:r>
            <a:endParaRPr lang="en-US" dirty="0"/>
          </a:p>
        </p:txBody>
      </p:sp>
      <p:sp>
        <p:nvSpPr>
          <p:cNvPr id="3" name="Text Placeholder 2"/>
          <p:cNvSpPr>
            <a:spLocks noGrp="1"/>
          </p:cNvSpPr>
          <p:nvPr>
            <p:ph type="body" idx="1"/>
          </p:nvPr>
        </p:nvSpPr>
        <p:spPr>
          <a:xfrm>
            <a:off x="349250" y="764704"/>
            <a:ext cx="8445500" cy="553347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3"/>
          </p:nvPr>
        </p:nvSpPr>
        <p:spPr>
          <a:xfrm>
            <a:off x="0" y="6597352"/>
            <a:ext cx="4942830" cy="260648"/>
          </a:xfrm>
          <a:prstGeom prst="rect">
            <a:avLst/>
          </a:prstGeom>
          <a:noFill/>
          <a:ln>
            <a:noFill/>
          </a:ln>
          <a:effectLst/>
        </p:spPr>
        <p:txBody>
          <a:bodyPr anchor="ctr"/>
          <a:lstStyle>
            <a:lvl1pPr algn="l">
              <a:defRPr sz="1000" b="0">
                <a:solidFill>
                  <a:srgbClr val="000000"/>
                </a:solidFill>
                <a:effectLst/>
              </a:defRPr>
            </a:lvl1pPr>
          </a:lstStyle>
          <a:p>
            <a:r>
              <a:rPr lang="en-US" smtClean="0"/>
              <a:t>M. Al Guindy</a:t>
            </a:r>
            <a:endParaRPr lang="en-CA"/>
          </a:p>
        </p:txBody>
      </p:sp>
      <p:sp>
        <p:nvSpPr>
          <p:cNvPr id="4" name="Slide Number Placeholder 3"/>
          <p:cNvSpPr>
            <a:spLocks noGrp="1"/>
          </p:cNvSpPr>
          <p:nvPr>
            <p:ph type="sldNum" sz="quarter" idx="4"/>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C0EC7-2F96-455D-939D-808C89D5FD95}" type="slidenum">
              <a:rPr lang="en-CA" smtClean="0"/>
              <a:t>‹#›</a:t>
            </a:fld>
            <a:endParaRPr lang="en-CA"/>
          </a:p>
        </p:txBody>
      </p:sp>
    </p:spTree>
    <p:extLst>
      <p:ext uri="{BB962C8B-B14F-4D97-AF65-F5344CB8AC3E}">
        <p14:creationId xmlns:p14="http://schemas.microsoft.com/office/powerpoint/2010/main" val="64586169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ftr="0" dt="0"/>
  <p:txStyles>
    <p:titleStyle>
      <a:lvl1pPr algn="l" defTabSz="457200" rtl="0" eaLnBrk="1" latinLnBrk="0" hangingPunct="1">
        <a:spcBef>
          <a:spcPct val="0"/>
        </a:spcBef>
        <a:buNone/>
        <a:defRPr sz="2800" b="1" i="0" kern="1200" spc="0" baseline="0">
          <a:solidFill>
            <a:schemeClr val="tx2">
              <a:lumMod val="75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12"/>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9249" y="44624"/>
            <a:ext cx="7500665" cy="648072"/>
          </a:xfrm>
          <a:prstGeom prst="rect">
            <a:avLst/>
          </a:prstGeom>
        </p:spPr>
        <p:txBody>
          <a:bodyPr vert="horz" lIns="91440" tIns="45720" rIns="91440" bIns="45720" rtlCol="0" anchor="ctr">
            <a:noAutofit/>
          </a:bodyPr>
          <a:lstStyle/>
          <a:p>
            <a:r>
              <a:rPr lang="en-US" dirty="0" smtClean="0"/>
              <a:t>Click to edit slide title</a:t>
            </a:r>
            <a:endParaRPr lang="en-US" dirty="0"/>
          </a:p>
        </p:txBody>
      </p:sp>
      <p:sp>
        <p:nvSpPr>
          <p:cNvPr id="3" name="Text Placeholder 2"/>
          <p:cNvSpPr>
            <a:spLocks noGrp="1"/>
          </p:cNvSpPr>
          <p:nvPr>
            <p:ph type="body" idx="1"/>
          </p:nvPr>
        </p:nvSpPr>
        <p:spPr>
          <a:xfrm>
            <a:off x="349250" y="764704"/>
            <a:ext cx="8445500" cy="553347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3"/>
          </p:nvPr>
        </p:nvSpPr>
        <p:spPr>
          <a:xfrm>
            <a:off x="0" y="6597352"/>
            <a:ext cx="4942830" cy="260648"/>
          </a:xfrm>
          <a:prstGeom prst="rect">
            <a:avLst/>
          </a:prstGeom>
          <a:noFill/>
          <a:ln>
            <a:noFill/>
          </a:ln>
          <a:effectLst/>
        </p:spPr>
        <p:txBody>
          <a:bodyPr anchor="ctr"/>
          <a:lstStyle>
            <a:lvl1pPr algn="l">
              <a:defRPr sz="1000" b="0">
                <a:solidFill>
                  <a:srgbClr val="000000"/>
                </a:solidFill>
                <a:effectLst/>
              </a:defRPr>
            </a:lvl1pPr>
          </a:lstStyle>
          <a:p>
            <a:r>
              <a:rPr lang="en-US" smtClean="0"/>
              <a:t>M. Al Guindy</a:t>
            </a:r>
            <a:endParaRPr lang="en-CA"/>
          </a:p>
        </p:txBody>
      </p:sp>
      <p:sp>
        <p:nvSpPr>
          <p:cNvPr id="4" name="Slide Number Placeholder 3"/>
          <p:cNvSpPr>
            <a:spLocks noGrp="1"/>
          </p:cNvSpPr>
          <p:nvPr>
            <p:ph type="sldNum" sz="quarter" idx="4"/>
          </p:nvPr>
        </p:nvSpPr>
        <p:spPr>
          <a:xfrm>
            <a:off x="8620125" y="6492875"/>
            <a:ext cx="52387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3C0EC7-2F96-455D-939D-808C89D5FD95}" type="slidenum">
              <a:rPr lang="en-CA" smtClean="0"/>
              <a:t>‹#›</a:t>
            </a:fld>
            <a:endParaRPr lang="en-CA"/>
          </a:p>
        </p:txBody>
      </p:sp>
    </p:spTree>
    <p:extLst>
      <p:ext uri="{BB962C8B-B14F-4D97-AF65-F5344CB8AC3E}">
        <p14:creationId xmlns:p14="http://schemas.microsoft.com/office/powerpoint/2010/main" val="330666629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ftr="0" dt="0"/>
  <p:txStyles>
    <p:titleStyle>
      <a:lvl1pPr algn="l" defTabSz="457200" rtl="0" eaLnBrk="1" latinLnBrk="0" hangingPunct="1">
        <a:spcBef>
          <a:spcPct val="0"/>
        </a:spcBef>
        <a:buNone/>
        <a:defRPr sz="2800" b="1" i="0" kern="1200" spc="0" baseline="0">
          <a:solidFill>
            <a:schemeClr val="tx2">
              <a:lumMod val="75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chart" Target="../charts/char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www.google.ca/url?sa=i&amp;rct=j&amp;q=&amp;esrc=s&amp;frm=1&amp;source=images&amp;cd=&amp;cad=rja&amp;docid=ITSWWz5j0LpYtM&amp;tbnid=4zmdKUjr_k3JtM:&amp;ved=0CAUQjRw&amp;url=http://money.msn.com/technology-investment/post--how-high-can-micron-fly&amp;ei=CBAsUujkHOOD2gWO9oDwCA&amp;bvm=bv.51773540,d.aWc&amp;psig=AFQjCNFtEVIozQ7GrFrf_FvoJiI4rAoqhQ&amp;ust=1378705753107626" TargetMode="External"/><Relationship Id="rId7" Type="http://schemas.openxmlformats.org/officeDocument/2006/relationships/image" Target="../media/image16.jpe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hyperlink" Target="http://www.google.ca/url?sa=i&amp;rct=j&amp;q=&amp;esrc=s&amp;frm=1&amp;source=images&amp;cd=&amp;cad=rja&amp;docid=mVARfiMUzu5k1M&amp;tbnid=CJnJ2tVRC1keSM:&amp;ved=0CAUQjRw&amp;url=http://www.topnews.in/companies/pfizer&amp;ei=oQ8sUrDsKILz2QWskIGgDA&amp;bvm=bv.51773540,d.aWc&amp;psig=AFQjCNG2baJ3H8zEFMj3S8z26mfl0c2BfQ&amp;ust=1378705514445477" TargetMode="External"/><Relationship Id="rId5" Type="http://schemas.openxmlformats.org/officeDocument/2006/relationships/image" Target="../media/image15.pn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chart" Target="../charts/char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5.jpg"/><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2.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dirty="0" smtClean="0"/>
              <a:t>MFIN 841: Investments, Spring 2017</a:t>
            </a:r>
            <a:br>
              <a:rPr lang="en-US" dirty="0" smtClean="0"/>
            </a:br>
            <a:endParaRPr lang="en-CA" sz="2200" dirty="0"/>
          </a:p>
        </p:txBody>
      </p:sp>
      <p:sp>
        <p:nvSpPr>
          <p:cNvPr id="3" name="Subtitle 2"/>
          <p:cNvSpPr>
            <a:spLocks noGrp="1"/>
          </p:cNvSpPr>
          <p:nvPr>
            <p:ph type="subTitle" idx="1"/>
          </p:nvPr>
        </p:nvSpPr>
        <p:spPr>
          <a:xfrm>
            <a:off x="820831" y="2559949"/>
            <a:ext cx="7567594" cy="461665"/>
          </a:xfrm>
        </p:spPr>
        <p:txBody>
          <a:bodyPr/>
          <a:lstStyle/>
          <a:p>
            <a:pPr algn="ctr"/>
            <a:r>
              <a:rPr lang="en-US" dirty="0" smtClean="0">
                <a:solidFill>
                  <a:srgbClr val="0070C0"/>
                </a:solidFill>
              </a:rPr>
              <a:t>Lecture </a:t>
            </a:r>
            <a:r>
              <a:rPr lang="en-US" dirty="0">
                <a:solidFill>
                  <a:srgbClr val="0070C0"/>
                </a:solidFill>
              </a:rPr>
              <a:t>2</a:t>
            </a:r>
            <a:r>
              <a:rPr lang="en-US" dirty="0" smtClean="0">
                <a:solidFill>
                  <a:srgbClr val="0070C0"/>
                </a:solidFill>
              </a:rPr>
              <a:t>: Social Media in Financial Markets</a:t>
            </a:r>
            <a:endParaRPr lang="en-CA" dirty="0">
              <a:solidFill>
                <a:srgbClr val="0070C0"/>
              </a:solidFill>
            </a:endParaRPr>
          </a:p>
        </p:txBody>
      </p:sp>
      <p:sp>
        <p:nvSpPr>
          <p:cNvPr id="4" name="TextBox 3"/>
          <p:cNvSpPr txBox="1"/>
          <p:nvPr/>
        </p:nvSpPr>
        <p:spPr>
          <a:xfrm>
            <a:off x="2858143" y="3069707"/>
            <a:ext cx="3471603" cy="477054"/>
          </a:xfrm>
          <a:prstGeom prst="rect">
            <a:avLst/>
          </a:prstGeom>
          <a:noFill/>
        </p:spPr>
        <p:txBody>
          <a:bodyPr wrap="square" rtlCol="0">
            <a:spAutoFit/>
          </a:bodyPr>
          <a:lstStyle/>
          <a:p>
            <a:pPr algn="ctr"/>
            <a:r>
              <a:rPr lang="en-CA" sz="2500" b="1" dirty="0" smtClean="0">
                <a:solidFill>
                  <a:srgbClr val="0070C0"/>
                </a:solidFill>
              </a:rPr>
              <a:t>Professor Ryan Riordan</a:t>
            </a:r>
          </a:p>
        </p:txBody>
      </p:sp>
    </p:spTree>
    <p:extLst>
      <p:ext uri="{BB962C8B-B14F-4D97-AF65-F5344CB8AC3E}">
        <p14:creationId xmlns:p14="http://schemas.microsoft.com/office/powerpoint/2010/main" val="91254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0"/>
            <a:endParaRPr lang="en-US" sz="1200" dirty="0" smtClean="0"/>
          </a:p>
          <a:p>
            <a:pPr lvl="0"/>
            <a:r>
              <a:rPr lang="en-US" dirty="0" smtClean="0">
                <a:solidFill>
                  <a:srgbClr val="0070C0"/>
                </a:solidFill>
              </a:rPr>
              <a:t>Perceived </a:t>
            </a:r>
            <a:r>
              <a:rPr lang="en-US" dirty="0">
                <a:solidFill>
                  <a:srgbClr val="0070C0"/>
                </a:solidFill>
              </a:rPr>
              <a:t>value of Social </a:t>
            </a:r>
            <a:r>
              <a:rPr lang="en-US" dirty="0" smtClean="0">
                <a:solidFill>
                  <a:srgbClr val="0070C0"/>
                </a:solidFill>
              </a:rPr>
              <a:t>Media </a:t>
            </a:r>
            <a:r>
              <a:rPr lang="en-US" dirty="0" smtClean="0">
                <a:solidFill>
                  <a:srgbClr val="C00000"/>
                </a:solidFill>
              </a:rPr>
              <a:t>(Financial Times)</a:t>
            </a:r>
          </a:p>
          <a:p>
            <a:pPr lvl="0"/>
            <a:endParaRPr lang="en-US" sz="1200" dirty="0" smtClean="0">
              <a:solidFill>
                <a:srgbClr val="0070C0"/>
              </a:solidFill>
            </a:endParaRPr>
          </a:p>
          <a:p>
            <a:r>
              <a:rPr lang="en-US" dirty="0">
                <a:solidFill>
                  <a:srgbClr val="0070C0"/>
                </a:solidFill>
              </a:rPr>
              <a:t>Effectively moved Social Media to the public domain </a:t>
            </a:r>
            <a:r>
              <a:rPr lang="en-US" dirty="0" smtClean="0">
                <a:solidFill>
                  <a:srgbClr val="0070C0"/>
                </a:solidFill>
              </a:rPr>
              <a:t>(similar to any </a:t>
            </a:r>
            <a:r>
              <a:rPr lang="en-US" dirty="0">
                <a:solidFill>
                  <a:srgbClr val="0070C0"/>
                </a:solidFill>
              </a:rPr>
              <a:t>corporate communication</a:t>
            </a:r>
            <a:r>
              <a:rPr lang="en-US" dirty="0" smtClean="0">
                <a:solidFill>
                  <a:srgbClr val="0070C0"/>
                </a:solidFill>
              </a:rPr>
              <a:t>), </a:t>
            </a:r>
            <a:r>
              <a:rPr lang="en-US" dirty="0" err="1" smtClean="0">
                <a:solidFill>
                  <a:srgbClr val="0070C0"/>
                </a:solidFill>
              </a:rPr>
              <a:t>Reg</a:t>
            </a:r>
            <a:r>
              <a:rPr lang="en-US" dirty="0" smtClean="0">
                <a:solidFill>
                  <a:srgbClr val="0070C0"/>
                </a:solidFill>
              </a:rPr>
              <a:t>-FD</a:t>
            </a:r>
          </a:p>
          <a:p>
            <a:pPr lvl="1"/>
            <a:r>
              <a:rPr lang="en-US" sz="1900" i="1" dirty="0" smtClean="0">
                <a:solidFill>
                  <a:srgbClr val="C00000"/>
                </a:solidFill>
              </a:rPr>
              <a:t>“investors </a:t>
            </a:r>
            <a:r>
              <a:rPr lang="en-US" sz="1900" i="1" dirty="0">
                <a:solidFill>
                  <a:srgbClr val="C00000"/>
                </a:solidFill>
              </a:rPr>
              <a:t>not currently using social media will need to get on board, or they could possibly miss out on the latest company disclosures</a:t>
            </a:r>
            <a:r>
              <a:rPr lang="en-US" sz="1900" i="1" dirty="0" smtClean="0">
                <a:solidFill>
                  <a:srgbClr val="C00000"/>
                </a:solidFill>
              </a:rPr>
              <a:t>.” (CFA Institute)</a:t>
            </a:r>
          </a:p>
          <a:p>
            <a:endParaRPr lang="en-US" sz="1200" dirty="0" smtClean="0">
              <a:solidFill>
                <a:srgbClr val="0070C0"/>
              </a:solidFill>
            </a:endParaRPr>
          </a:p>
          <a:p>
            <a:pPr lvl="0"/>
            <a:r>
              <a:rPr lang="en-US" dirty="0">
                <a:solidFill>
                  <a:srgbClr val="0070C0"/>
                </a:solidFill>
              </a:rPr>
              <a:t>(Financial) markets expect firms to use Social </a:t>
            </a:r>
            <a:r>
              <a:rPr lang="en-US" dirty="0" smtClean="0">
                <a:solidFill>
                  <a:srgbClr val="0070C0"/>
                </a:solidFill>
              </a:rPr>
              <a:t>Media</a:t>
            </a:r>
          </a:p>
          <a:p>
            <a:pPr lvl="1"/>
            <a:r>
              <a:rPr lang="en-US" sz="2200" dirty="0" smtClean="0">
                <a:solidFill>
                  <a:srgbClr val="C00000"/>
                </a:solidFill>
              </a:rPr>
              <a:t>On April 4, 2013, </a:t>
            </a:r>
            <a:r>
              <a:rPr lang="en-US" sz="2200" u="sng" dirty="0" smtClean="0">
                <a:solidFill>
                  <a:srgbClr val="C00000"/>
                </a:solidFill>
              </a:rPr>
              <a:t>Bloomberg</a:t>
            </a:r>
            <a:r>
              <a:rPr lang="en-US" sz="2200" dirty="0" smtClean="0">
                <a:solidFill>
                  <a:srgbClr val="C00000"/>
                </a:solidFill>
              </a:rPr>
              <a:t> started integrating real-time Twitter feeds.</a:t>
            </a:r>
          </a:p>
          <a:p>
            <a:pPr lvl="0"/>
            <a:endParaRPr lang="en-US" sz="1200" dirty="0" smtClean="0">
              <a:solidFill>
                <a:srgbClr val="0070C0"/>
              </a:solidFill>
            </a:endParaRPr>
          </a:p>
          <a:p>
            <a:r>
              <a:rPr lang="en-US" dirty="0">
                <a:solidFill>
                  <a:srgbClr val="0070C0"/>
                </a:solidFill>
              </a:rPr>
              <a:t>Executives are accountable to content (litigation, </a:t>
            </a:r>
            <a:r>
              <a:rPr lang="en-US" dirty="0" err="1">
                <a:solidFill>
                  <a:srgbClr val="0070C0"/>
                </a:solidFill>
              </a:rPr>
              <a:t>etc</a:t>
            </a:r>
            <a:r>
              <a:rPr lang="en-US" dirty="0" smtClean="0">
                <a:solidFill>
                  <a:srgbClr val="0070C0"/>
                </a:solidFill>
              </a:rPr>
              <a:t>)</a:t>
            </a:r>
          </a:p>
          <a:p>
            <a:pPr lvl="1"/>
            <a:r>
              <a:rPr lang="en-US" sz="2200" dirty="0" smtClean="0">
                <a:solidFill>
                  <a:srgbClr val="C00000"/>
                </a:solidFill>
              </a:rPr>
              <a:t>“Social </a:t>
            </a:r>
            <a:r>
              <a:rPr lang="en-US" sz="2200" dirty="0">
                <a:solidFill>
                  <a:srgbClr val="C00000"/>
                </a:solidFill>
              </a:rPr>
              <a:t>M</a:t>
            </a:r>
            <a:r>
              <a:rPr lang="en-US" sz="2200" dirty="0" smtClean="0">
                <a:solidFill>
                  <a:srgbClr val="C00000"/>
                </a:solidFill>
              </a:rPr>
              <a:t>edia communications can be used against a company in a lawsuit” (McHale, 2012)</a:t>
            </a:r>
            <a:endParaRPr lang="en-US" sz="2200" dirty="0">
              <a:solidFill>
                <a:srgbClr val="C00000"/>
              </a:solidFill>
            </a:endParaRPr>
          </a:p>
          <a:p>
            <a:pPr marL="0" lvl="0" indent="0">
              <a:buNone/>
            </a:pPr>
            <a:endParaRPr lang="en-US" dirty="0"/>
          </a:p>
          <a:p>
            <a:endParaRPr lang="en-US" dirty="0"/>
          </a:p>
          <a:p>
            <a:pPr lvl="0"/>
            <a:endParaRPr lang="en-US" dirty="0"/>
          </a:p>
          <a:p>
            <a:endParaRPr lang="en-US" dirty="0"/>
          </a:p>
        </p:txBody>
      </p:sp>
      <p:sp>
        <p:nvSpPr>
          <p:cNvPr id="3" name="Title 2"/>
          <p:cNvSpPr>
            <a:spLocks noGrp="1"/>
          </p:cNvSpPr>
          <p:nvPr>
            <p:ph type="title"/>
          </p:nvPr>
        </p:nvSpPr>
        <p:spPr/>
        <p:txBody>
          <a:bodyPr/>
          <a:lstStyle/>
          <a:p>
            <a:r>
              <a:rPr lang="en-US" dirty="0"/>
              <a:t>Why does Reg-SocMedia matter?</a:t>
            </a:r>
          </a:p>
        </p:txBody>
      </p:sp>
    </p:spTree>
    <p:extLst>
      <p:ext uri="{BB962C8B-B14F-4D97-AF65-F5344CB8AC3E}">
        <p14:creationId xmlns:p14="http://schemas.microsoft.com/office/powerpoint/2010/main" val="2592737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0" lvl="1" indent="0">
              <a:buNone/>
            </a:pPr>
            <a:r>
              <a:rPr lang="en-CA" sz="3000" b="1" dirty="0" smtClean="0">
                <a:solidFill>
                  <a:srgbClr val="C00000"/>
                </a:solidFill>
              </a:rPr>
              <a:t>1. </a:t>
            </a:r>
            <a:r>
              <a:rPr lang="en-CA" sz="2200" dirty="0" smtClean="0"/>
              <a:t>Is corporate tweeting </a:t>
            </a:r>
            <a:r>
              <a:rPr lang="en-CA" sz="2200" b="1" u="sng" dirty="0" smtClean="0">
                <a:solidFill>
                  <a:srgbClr val="FF0000"/>
                </a:solidFill>
              </a:rPr>
              <a:t>informative </a:t>
            </a:r>
            <a:r>
              <a:rPr lang="en-CA" sz="2200" dirty="0" smtClean="0"/>
              <a:t>or just </a:t>
            </a:r>
            <a:r>
              <a:rPr lang="en-CA" sz="2200" b="1" u="sng" dirty="0" smtClean="0">
                <a:solidFill>
                  <a:srgbClr val="FF0000"/>
                </a:solidFill>
              </a:rPr>
              <a:t>hype</a:t>
            </a:r>
            <a:r>
              <a:rPr lang="en-CA" sz="2200" dirty="0" smtClean="0"/>
              <a:t>? Before and after Reg-SocMedia</a:t>
            </a:r>
          </a:p>
          <a:p>
            <a:pPr lvl="2"/>
            <a:r>
              <a:rPr lang="en-CA" sz="2200" dirty="0" smtClean="0"/>
              <a:t>What is </a:t>
            </a:r>
            <a:r>
              <a:rPr lang="en-CA" sz="2200" b="1" i="1" dirty="0" smtClean="0">
                <a:solidFill>
                  <a:srgbClr val="FF0000"/>
                </a:solidFill>
              </a:rPr>
              <a:t>informative</a:t>
            </a:r>
            <a:r>
              <a:rPr lang="en-CA" sz="2200" dirty="0" smtClean="0"/>
              <a:t>?</a:t>
            </a:r>
          </a:p>
          <a:p>
            <a:pPr lvl="2"/>
            <a:r>
              <a:rPr lang="en-CA" sz="2200" dirty="0" smtClean="0"/>
              <a:t>What is </a:t>
            </a:r>
            <a:r>
              <a:rPr lang="en-CA" sz="2200" b="1" i="1" dirty="0" smtClean="0">
                <a:solidFill>
                  <a:srgbClr val="FF0000"/>
                </a:solidFill>
              </a:rPr>
              <a:t>hype</a:t>
            </a:r>
            <a:r>
              <a:rPr lang="en-CA" sz="2200" dirty="0" smtClean="0"/>
              <a:t>?</a:t>
            </a:r>
          </a:p>
          <a:p>
            <a:pPr marL="457200" lvl="1" indent="0">
              <a:buNone/>
            </a:pPr>
            <a:endParaRPr lang="en-CA" sz="1200" dirty="0" smtClean="0"/>
          </a:p>
          <a:p>
            <a:pPr marL="457200" lvl="1" indent="0">
              <a:buNone/>
            </a:pPr>
            <a:r>
              <a:rPr lang="en-CA" sz="3000" b="1" dirty="0" smtClean="0">
                <a:solidFill>
                  <a:srgbClr val="C00000"/>
                </a:solidFill>
              </a:rPr>
              <a:t>2. </a:t>
            </a:r>
            <a:r>
              <a:rPr lang="en-CA" sz="2200" dirty="0" smtClean="0"/>
              <a:t>Interaction </a:t>
            </a:r>
            <a:r>
              <a:rPr lang="en-CA" sz="2200" dirty="0"/>
              <a:t>between social media and more “traditional </a:t>
            </a:r>
            <a:r>
              <a:rPr lang="en-CA" sz="2200" dirty="0" smtClean="0"/>
              <a:t>methods” </a:t>
            </a:r>
            <a:r>
              <a:rPr lang="en-CA" sz="2200" dirty="0"/>
              <a:t>of communicating </a:t>
            </a:r>
            <a:r>
              <a:rPr lang="en-CA" sz="2200" dirty="0" smtClean="0"/>
              <a:t>information</a:t>
            </a:r>
          </a:p>
          <a:p>
            <a:pPr marL="457200" lvl="1" indent="0">
              <a:buNone/>
            </a:pPr>
            <a:endParaRPr lang="en-CA" sz="1200" dirty="0" smtClean="0"/>
          </a:p>
          <a:p>
            <a:pPr marL="457200" lvl="1" indent="0">
              <a:buNone/>
            </a:pPr>
            <a:r>
              <a:rPr lang="en-CA" sz="3000" b="1" dirty="0" smtClean="0">
                <a:solidFill>
                  <a:srgbClr val="C00000"/>
                </a:solidFill>
              </a:rPr>
              <a:t>3. </a:t>
            </a:r>
            <a:r>
              <a:rPr lang="en-CA" sz="2200" dirty="0" smtClean="0"/>
              <a:t>Do firms strategically time their news on Twitter?</a:t>
            </a:r>
          </a:p>
          <a:p>
            <a:pPr lvl="1"/>
            <a:endParaRPr lang="en-CA" sz="2200" dirty="0" smtClean="0"/>
          </a:p>
          <a:p>
            <a:pPr marL="457200" lvl="1" indent="0">
              <a:buNone/>
            </a:pPr>
            <a:endParaRPr lang="en-CA" sz="2200" dirty="0"/>
          </a:p>
          <a:p>
            <a:pPr marL="457200" lvl="1" indent="0">
              <a:buNone/>
            </a:pPr>
            <a:endParaRPr lang="en-CA" sz="2000" dirty="0"/>
          </a:p>
        </p:txBody>
      </p:sp>
      <p:sp>
        <p:nvSpPr>
          <p:cNvPr id="3" name="Title 2"/>
          <p:cNvSpPr>
            <a:spLocks noGrp="1"/>
          </p:cNvSpPr>
          <p:nvPr>
            <p:ph type="title"/>
          </p:nvPr>
        </p:nvSpPr>
        <p:spPr/>
        <p:txBody>
          <a:bodyPr/>
          <a:lstStyle/>
          <a:p>
            <a:r>
              <a:rPr lang="en-CA" dirty="0" smtClean="0"/>
              <a:t>Research Question(s)</a:t>
            </a:r>
            <a:endParaRPr lang="en-CA" dirty="0"/>
          </a:p>
        </p:txBody>
      </p:sp>
    </p:spTree>
    <p:extLst>
      <p:ext uri="{BB962C8B-B14F-4D97-AF65-F5344CB8AC3E}">
        <p14:creationId xmlns:p14="http://schemas.microsoft.com/office/powerpoint/2010/main" val="2013947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p:cNvGraphicFramePr/>
          <p:nvPr>
            <p:extLst>
              <p:ext uri="{D42A27DB-BD31-4B8C-83A1-F6EECF244321}">
                <p14:modId xmlns:p14="http://schemas.microsoft.com/office/powerpoint/2010/main" val="323330792"/>
              </p:ext>
            </p:extLst>
          </p:nvPr>
        </p:nvGraphicFramePr>
        <p:xfrm>
          <a:off x="2013153" y="331383"/>
          <a:ext cx="4949190" cy="29165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p:cNvGraphicFramePr/>
          <p:nvPr>
            <p:extLst>
              <p:ext uri="{D42A27DB-BD31-4B8C-83A1-F6EECF244321}">
                <p14:modId xmlns:p14="http://schemas.microsoft.com/office/powerpoint/2010/main" val="1897944293"/>
              </p:ext>
            </p:extLst>
          </p:nvPr>
        </p:nvGraphicFramePr>
        <p:xfrm>
          <a:off x="1965429" y="3375912"/>
          <a:ext cx="4949190" cy="292227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28489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25450" y="821854"/>
            <a:ext cx="8445500" cy="5256584"/>
          </a:xfrm>
        </p:spPr>
        <p:txBody>
          <a:bodyPr>
            <a:normAutofit fontScale="92500" lnSpcReduction="10000"/>
          </a:bodyPr>
          <a:lstStyle/>
          <a:p>
            <a:endParaRPr lang="en-CA" sz="1000" b="1" dirty="0" smtClean="0">
              <a:solidFill>
                <a:srgbClr val="C00000"/>
              </a:solidFill>
            </a:endParaRPr>
          </a:p>
          <a:p>
            <a:pPr marL="0" lvl="1" indent="0">
              <a:buNone/>
            </a:pPr>
            <a:r>
              <a:rPr lang="en-CA" b="1" dirty="0" smtClean="0">
                <a:solidFill>
                  <a:srgbClr val="C00000"/>
                </a:solidFill>
              </a:rPr>
              <a:t>Information gathering/disclosure literature</a:t>
            </a:r>
          </a:p>
          <a:p>
            <a:pPr lvl="1"/>
            <a:r>
              <a:rPr lang="en-CA" sz="2100" dirty="0"/>
              <a:t>Grossman &amp; Stiglitz (1980</a:t>
            </a:r>
            <a:r>
              <a:rPr lang="en-CA" sz="2100" dirty="0" smtClean="0"/>
              <a:t>)</a:t>
            </a:r>
          </a:p>
          <a:p>
            <a:pPr lvl="1"/>
            <a:r>
              <a:rPr lang="en-CA" sz="2100" dirty="0"/>
              <a:t>Merton (1987</a:t>
            </a:r>
            <a:r>
              <a:rPr lang="en-CA" sz="2100" dirty="0" smtClean="0"/>
              <a:t>)</a:t>
            </a:r>
          </a:p>
          <a:p>
            <a:pPr lvl="1"/>
            <a:r>
              <a:rPr lang="en-CA" sz="2100" dirty="0" smtClean="0"/>
              <a:t>Diamond </a:t>
            </a:r>
            <a:r>
              <a:rPr lang="en-CA" sz="2100" dirty="0"/>
              <a:t>and Verrechia (1991</a:t>
            </a:r>
            <a:r>
              <a:rPr lang="en-CA" sz="2100" dirty="0" smtClean="0"/>
              <a:t>)</a:t>
            </a:r>
          </a:p>
          <a:p>
            <a:pPr lvl="1"/>
            <a:r>
              <a:rPr lang="en-CA" sz="2100" dirty="0" smtClean="0"/>
              <a:t>Verrechia (1983)</a:t>
            </a:r>
            <a:endParaRPr lang="en-CA" sz="2100" dirty="0"/>
          </a:p>
          <a:p>
            <a:pPr lvl="1"/>
            <a:endParaRPr lang="en-CA" sz="2000" dirty="0"/>
          </a:p>
          <a:p>
            <a:pPr marL="0" indent="0">
              <a:buNone/>
            </a:pPr>
            <a:r>
              <a:rPr lang="en-CA" b="1" dirty="0" smtClean="0">
                <a:solidFill>
                  <a:srgbClr val="C00000"/>
                </a:solidFill>
              </a:rPr>
              <a:t>Media in financial markets</a:t>
            </a:r>
            <a:endParaRPr lang="en-CA" b="1" dirty="0">
              <a:solidFill>
                <a:srgbClr val="C00000"/>
              </a:solidFill>
            </a:endParaRPr>
          </a:p>
          <a:p>
            <a:pPr lvl="1"/>
            <a:r>
              <a:rPr lang="en-CA" sz="2100" dirty="0" smtClean="0"/>
              <a:t>Tetlock (2007)</a:t>
            </a:r>
          </a:p>
          <a:p>
            <a:pPr lvl="1"/>
            <a:r>
              <a:rPr lang="en-CA" sz="2100" dirty="0" smtClean="0"/>
              <a:t>Tetlock, Saar-</a:t>
            </a:r>
            <a:r>
              <a:rPr lang="en-CA" sz="2100" dirty="0" err="1" smtClean="0"/>
              <a:t>Tsechansky</a:t>
            </a:r>
            <a:r>
              <a:rPr lang="en-CA" sz="2100" dirty="0" smtClean="0"/>
              <a:t> and </a:t>
            </a:r>
            <a:r>
              <a:rPr lang="en-CA" sz="2100" dirty="0" err="1" smtClean="0"/>
              <a:t>Macskassy</a:t>
            </a:r>
            <a:r>
              <a:rPr lang="en-CA" sz="2100" dirty="0" smtClean="0"/>
              <a:t> (2008)</a:t>
            </a:r>
          </a:p>
          <a:p>
            <a:pPr lvl="1"/>
            <a:r>
              <a:rPr lang="en-CA" sz="2100" dirty="0" smtClean="0"/>
              <a:t>Engelberg and Parsons (2011)</a:t>
            </a:r>
          </a:p>
          <a:p>
            <a:pPr marL="457200" lvl="1" indent="0">
              <a:buNone/>
            </a:pPr>
            <a:endParaRPr lang="en-CA" sz="2100" dirty="0"/>
          </a:p>
          <a:p>
            <a:pPr marL="0" indent="0">
              <a:buNone/>
            </a:pPr>
            <a:r>
              <a:rPr lang="en-CA" b="1" dirty="0" smtClean="0">
                <a:solidFill>
                  <a:srgbClr val="C00000"/>
                </a:solidFill>
              </a:rPr>
              <a:t>Textual analysis</a:t>
            </a:r>
            <a:endParaRPr lang="en-CA" b="1" dirty="0">
              <a:solidFill>
                <a:srgbClr val="C00000"/>
              </a:solidFill>
            </a:endParaRPr>
          </a:p>
          <a:p>
            <a:pPr lvl="1"/>
            <a:r>
              <a:rPr lang="en-CA" sz="2000" dirty="0" smtClean="0"/>
              <a:t>Tetlock (2007)</a:t>
            </a:r>
          </a:p>
          <a:p>
            <a:pPr lvl="1"/>
            <a:r>
              <a:rPr lang="en-CA" sz="2000" dirty="0" smtClean="0"/>
              <a:t>Loughran and McDonald (2011)</a:t>
            </a:r>
          </a:p>
          <a:p>
            <a:pPr lvl="1"/>
            <a:endParaRPr lang="en-CA" sz="2000" dirty="0" smtClean="0"/>
          </a:p>
          <a:p>
            <a:pPr marL="342900" lvl="1" indent="-342900">
              <a:buFont typeface="Arial"/>
              <a:buChar char="•"/>
            </a:pPr>
            <a:endParaRPr lang="en-CA" sz="2000" dirty="0"/>
          </a:p>
          <a:p>
            <a:pPr marL="457200" lvl="1" indent="0">
              <a:buNone/>
            </a:pPr>
            <a:endParaRPr lang="en-CA" sz="2000" b="1" dirty="0">
              <a:solidFill>
                <a:srgbClr val="C00000"/>
              </a:solidFill>
            </a:endParaRPr>
          </a:p>
          <a:p>
            <a:pPr marL="457200" lvl="1" indent="0">
              <a:buNone/>
            </a:pPr>
            <a:endParaRPr lang="en-CA" sz="2000" dirty="0" smtClean="0"/>
          </a:p>
          <a:p>
            <a:pPr lvl="1"/>
            <a:endParaRPr lang="en-CA" sz="3000" dirty="0" smtClean="0"/>
          </a:p>
          <a:p>
            <a:pPr lvl="1"/>
            <a:endParaRPr lang="en-CA" sz="3000" dirty="0" smtClean="0"/>
          </a:p>
          <a:p>
            <a:pPr lvl="1"/>
            <a:endParaRPr lang="en-CA" sz="3000" dirty="0" smtClean="0"/>
          </a:p>
          <a:p>
            <a:pPr marL="457200" lvl="1" indent="0">
              <a:buNone/>
            </a:pPr>
            <a:endParaRPr lang="en-CA" sz="2700" dirty="0" smtClean="0"/>
          </a:p>
        </p:txBody>
      </p:sp>
      <p:sp>
        <p:nvSpPr>
          <p:cNvPr id="3" name="Title 2"/>
          <p:cNvSpPr>
            <a:spLocks noGrp="1"/>
          </p:cNvSpPr>
          <p:nvPr>
            <p:ph type="title"/>
          </p:nvPr>
        </p:nvSpPr>
        <p:spPr/>
        <p:txBody>
          <a:bodyPr/>
          <a:lstStyle/>
          <a:p>
            <a:r>
              <a:rPr lang="en-CA" dirty="0" smtClean="0"/>
              <a:t>Links to research in Finance</a:t>
            </a:r>
            <a:endParaRPr lang="en-CA" dirty="0"/>
          </a:p>
        </p:txBody>
      </p:sp>
    </p:spTree>
    <p:extLst>
      <p:ext uri="{BB962C8B-B14F-4D97-AF65-F5344CB8AC3E}">
        <p14:creationId xmlns:p14="http://schemas.microsoft.com/office/powerpoint/2010/main" val="2945502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25450" y="821854"/>
            <a:ext cx="8445500" cy="5256584"/>
          </a:xfrm>
        </p:spPr>
        <p:txBody>
          <a:bodyPr>
            <a:normAutofit/>
          </a:bodyPr>
          <a:lstStyle/>
          <a:p>
            <a:pPr marL="0" lvl="1" indent="0">
              <a:buNone/>
            </a:pPr>
            <a:endParaRPr lang="en-CA" sz="600" b="1" dirty="0" smtClean="0">
              <a:solidFill>
                <a:srgbClr val="C00000"/>
              </a:solidFill>
            </a:endParaRPr>
          </a:p>
          <a:p>
            <a:pPr marL="0" lvl="1" indent="0">
              <a:buNone/>
            </a:pPr>
            <a:r>
              <a:rPr lang="en-CA" b="1" dirty="0" smtClean="0">
                <a:solidFill>
                  <a:srgbClr val="C00000"/>
                </a:solidFill>
              </a:rPr>
              <a:t> </a:t>
            </a:r>
            <a:r>
              <a:rPr lang="en-CA" b="1" dirty="0">
                <a:solidFill>
                  <a:srgbClr val="C00000"/>
                </a:solidFill>
              </a:rPr>
              <a:t>Technology &amp; Social </a:t>
            </a:r>
            <a:r>
              <a:rPr lang="en-CA" b="1" dirty="0" smtClean="0">
                <a:solidFill>
                  <a:srgbClr val="C00000"/>
                </a:solidFill>
              </a:rPr>
              <a:t>Media</a:t>
            </a:r>
          </a:p>
          <a:p>
            <a:pPr lvl="1"/>
            <a:r>
              <a:rPr lang="en-CA" sz="2100" dirty="0" err="1"/>
              <a:t>Antweiler</a:t>
            </a:r>
            <a:r>
              <a:rPr lang="en-CA" sz="2100" dirty="0"/>
              <a:t> and Frank (2004</a:t>
            </a:r>
            <a:r>
              <a:rPr lang="en-CA" sz="2100" dirty="0" smtClean="0"/>
              <a:t>)</a:t>
            </a:r>
            <a:r>
              <a:rPr lang="en-CA" sz="2100" dirty="0" smtClean="0">
                <a:solidFill>
                  <a:srgbClr val="00B050"/>
                </a:solidFill>
              </a:rPr>
              <a:t>:</a:t>
            </a:r>
            <a:r>
              <a:rPr lang="en-CA" sz="2100" dirty="0" smtClean="0"/>
              <a:t> </a:t>
            </a:r>
            <a:r>
              <a:rPr lang="en-CA" sz="2100" i="1" dirty="0" smtClean="0">
                <a:solidFill>
                  <a:srgbClr val="00B050"/>
                </a:solidFill>
              </a:rPr>
              <a:t>internet stock message boards</a:t>
            </a:r>
          </a:p>
          <a:p>
            <a:pPr lvl="1"/>
            <a:r>
              <a:rPr lang="en-CA" sz="2100" dirty="0" smtClean="0"/>
              <a:t>Da</a:t>
            </a:r>
            <a:r>
              <a:rPr lang="en-CA" sz="2100" dirty="0"/>
              <a:t>, Engelberg and </a:t>
            </a:r>
            <a:r>
              <a:rPr lang="en-CA" sz="2100" dirty="0" smtClean="0"/>
              <a:t>Gao (2011)</a:t>
            </a:r>
            <a:r>
              <a:rPr lang="en-CA" sz="2100" dirty="0" smtClean="0">
                <a:solidFill>
                  <a:srgbClr val="00B050"/>
                </a:solidFill>
              </a:rPr>
              <a:t>:</a:t>
            </a:r>
            <a:r>
              <a:rPr lang="en-CA" sz="2100" dirty="0" smtClean="0"/>
              <a:t> </a:t>
            </a:r>
            <a:r>
              <a:rPr lang="en-CA" sz="2100" dirty="0" smtClean="0">
                <a:solidFill>
                  <a:srgbClr val="00B050"/>
                </a:solidFill>
              </a:rPr>
              <a:t>Google SVI</a:t>
            </a:r>
          </a:p>
          <a:p>
            <a:pPr lvl="1"/>
            <a:r>
              <a:rPr lang="en-CA" sz="2000" dirty="0"/>
              <a:t>Chen, De, Hu and Hwang (2014)</a:t>
            </a:r>
            <a:r>
              <a:rPr lang="en-CA" sz="2000" dirty="0">
                <a:solidFill>
                  <a:srgbClr val="00B050"/>
                </a:solidFill>
              </a:rPr>
              <a:t>: wisdom of the </a:t>
            </a:r>
            <a:r>
              <a:rPr lang="en-CA" sz="2000" dirty="0" smtClean="0">
                <a:solidFill>
                  <a:srgbClr val="00B050"/>
                </a:solidFill>
              </a:rPr>
              <a:t>crowd</a:t>
            </a:r>
          </a:p>
          <a:p>
            <a:pPr marL="0" indent="0">
              <a:buNone/>
            </a:pPr>
            <a:endParaRPr lang="en-CA" sz="2000" b="1" dirty="0">
              <a:solidFill>
                <a:srgbClr val="00B050"/>
              </a:solidFill>
            </a:endParaRPr>
          </a:p>
          <a:p>
            <a:pPr marL="0" indent="0">
              <a:buNone/>
            </a:pPr>
            <a:r>
              <a:rPr lang="en-CA" b="1" dirty="0" smtClean="0">
                <a:solidFill>
                  <a:srgbClr val="C00000"/>
                </a:solidFill>
              </a:rPr>
              <a:t>Twitter</a:t>
            </a:r>
            <a:endParaRPr lang="en-CA" b="1" dirty="0">
              <a:solidFill>
                <a:srgbClr val="C00000"/>
              </a:solidFill>
            </a:endParaRPr>
          </a:p>
          <a:p>
            <a:pPr lvl="1"/>
            <a:r>
              <a:rPr lang="en-CA" sz="2100" dirty="0" err="1"/>
              <a:t>Blankespoor</a:t>
            </a:r>
            <a:r>
              <a:rPr lang="en-CA" sz="2100" dirty="0"/>
              <a:t>, Miller and White (2014</a:t>
            </a:r>
            <a:r>
              <a:rPr lang="en-CA" sz="2100" dirty="0" smtClean="0"/>
              <a:t>)</a:t>
            </a:r>
            <a:r>
              <a:rPr lang="en-CA" sz="2000" dirty="0">
                <a:solidFill>
                  <a:srgbClr val="00B050"/>
                </a:solidFill>
              </a:rPr>
              <a:t>:</a:t>
            </a:r>
            <a:r>
              <a:rPr lang="en-CA" sz="2100" dirty="0" smtClean="0"/>
              <a:t> </a:t>
            </a:r>
            <a:r>
              <a:rPr lang="en-CA" sz="2000" dirty="0">
                <a:solidFill>
                  <a:srgbClr val="00B050"/>
                </a:solidFill>
              </a:rPr>
              <a:t>85 technology firms</a:t>
            </a:r>
          </a:p>
          <a:p>
            <a:pPr lvl="1"/>
            <a:r>
              <a:rPr lang="en-CA" sz="2000" dirty="0"/>
              <a:t>Chen, Hwang and Liu (2016</a:t>
            </a:r>
            <a:r>
              <a:rPr lang="en-CA" sz="2000" dirty="0" smtClean="0"/>
              <a:t>)</a:t>
            </a:r>
            <a:r>
              <a:rPr lang="en-CA" sz="2000" dirty="0" smtClean="0">
                <a:solidFill>
                  <a:srgbClr val="00B050"/>
                </a:solidFill>
              </a:rPr>
              <a:t>: Tweeting by CEOs</a:t>
            </a:r>
            <a:endParaRPr lang="en-CA" sz="2100" dirty="0">
              <a:solidFill>
                <a:srgbClr val="00B050"/>
              </a:solidFill>
            </a:endParaRPr>
          </a:p>
          <a:p>
            <a:pPr lvl="1"/>
            <a:r>
              <a:rPr lang="en-CA" sz="2100" dirty="0" smtClean="0"/>
              <a:t>Jung, Naughton, </a:t>
            </a:r>
            <a:r>
              <a:rPr lang="en-CA" sz="2100" dirty="0" err="1" smtClean="0"/>
              <a:t>Tahoun</a:t>
            </a:r>
            <a:r>
              <a:rPr lang="en-CA" sz="2100" dirty="0" smtClean="0"/>
              <a:t> and Wang (2015)</a:t>
            </a:r>
            <a:r>
              <a:rPr lang="en-CA" sz="2100" dirty="0" smtClean="0">
                <a:solidFill>
                  <a:srgbClr val="00B050"/>
                </a:solidFill>
              </a:rPr>
              <a:t>: S&amp;P1500 earnings </a:t>
            </a:r>
            <a:endParaRPr lang="en-CA" sz="2100" dirty="0"/>
          </a:p>
          <a:p>
            <a:pPr marL="342900" lvl="1" indent="-342900">
              <a:buFont typeface="Arial"/>
              <a:buChar char="•"/>
            </a:pPr>
            <a:endParaRPr lang="en-CA" sz="2000" dirty="0"/>
          </a:p>
          <a:p>
            <a:pPr marL="457200" lvl="1" indent="0">
              <a:buNone/>
            </a:pPr>
            <a:endParaRPr lang="en-CA" sz="2000" b="1" dirty="0">
              <a:solidFill>
                <a:srgbClr val="C00000"/>
              </a:solidFill>
            </a:endParaRPr>
          </a:p>
          <a:p>
            <a:pPr marL="457200" lvl="1" indent="0">
              <a:buNone/>
            </a:pPr>
            <a:endParaRPr lang="en-CA" sz="2000" dirty="0" smtClean="0"/>
          </a:p>
          <a:p>
            <a:pPr lvl="1"/>
            <a:endParaRPr lang="en-CA" sz="3000" dirty="0" smtClean="0"/>
          </a:p>
          <a:p>
            <a:pPr lvl="1"/>
            <a:endParaRPr lang="en-CA" sz="3000" dirty="0" smtClean="0"/>
          </a:p>
          <a:p>
            <a:pPr lvl="1"/>
            <a:endParaRPr lang="en-CA" sz="3000" dirty="0" smtClean="0"/>
          </a:p>
          <a:p>
            <a:pPr marL="457200" lvl="1" indent="0">
              <a:buNone/>
            </a:pPr>
            <a:endParaRPr lang="en-CA" sz="2700" dirty="0" smtClean="0"/>
          </a:p>
        </p:txBody>
      </p:sp>
      <p:sp>
        <p:nvSpPr>
          <p:cNvPr id="3" name="Title 2"/>
          <p:cNvSpPr>
            <a:spLocks noGrp="1"/>
          </p:cNvSpPr>
          <p:nvPr>
            <p:ph type="title"/>
          </p:nvPr>
        </p:nvSpPr>
        <p:spPr/>
        <p:txBody>
          <a:bodyPr/>
          <a:lstStyle/>
          <a:p>
            <a:r>
              <a:rPr lang="en-CA" dirty="0" smtClean="0"/>
              <a:t>Literature Review (II)</a:t>
            </a:r>
            <a:endParaRPr lang="en-CA" dirty="0"/>
          </a:p>
        </p:txBody>
      </p:sp>
    </p:spTree>
    <p:extLst>
      <p:ext uri="{BB962C8B-B14F-4D97-AF65-F5344CB8AC3E}">
        <p14:creationId xmlns:p14="http://schemas.microsoft.com/office/powerpoint/2010/main" val="2240540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sz="2000" dirty="0" smtClean="0"/>
              <a:t>An electronic social Medium allowing users to communicate short messages.</a:t>
            </a:r>
          </a:p>
          <a:p>
            <a:r>
              <a:rPr lang="en-CA" sz="2000" dirty="0" smtClean="0"/>
              <a:t>140 character limit</a:t>
            </a:r>
          </a:p>
          <a:p>
            <a:pPr marL="0" indent="0">
              <a:buNone/>
            </a:pPr>
            <a:endParaRPr lang="en-CA" dirty="0"/>
          </a:p>
        </p:txBody>
      </p:sp>
      <p:sp>
        <p:nvSpPr>
          <p:cNvPr id="3" name="Title 2"/>
          <p:cNvSpPr>
            <a:spLocks noGrp="1"/>
          </p:cNvSpPr>
          <p:nvPr>
            <p:ph type="title"/>
          </p:nvPr>
        </p:nvSpPr>
        <p:spPr/>
        <p:txBody>
          <a:bodyPr/>
          <a:lstStyle/>
          <a:p>
            <a:r>
              <a:rPr lang="en-CA" dirty="0" smtClean="0"/>
              <a:t>About Twitter</a:t>
            </a:r>
            <a:endParaRPr lang="en-CA"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7617" y="1364438"/>
            <a:ext cx="3967518" cy="2407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8" descr="http://media-social.s-msn.com/images/blogs/00120065-0000-0000-0000-000000000000_a34f5b30-4d43-4e53-bf1c-c1cda0d39ace_20130703142114_Micron_070213_RM_300.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3691" y="1761744"/>
            <a:ext cx="2273926" cy="14351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570099" y="3901839"/>
            <a:ext cx="8096914"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098" y="4083196"/>
            <a:ext cx="3936811" cy="2407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6" descr="http://www.topnews.in/files/Pfizer_0.jp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6909" y="4432084"/>
            <a:ext cx="2143125" cy="140493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721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CA" dirty="0" smtClean="0"/>
              <a:t>1. </a:t>
            </a:r>
            <a:r>
              <a:rPr lang="en-CA" b="1" dirty="0">
                <a:solidFill>
                  <a:srgbClr val="C00000"/>
                </a:solidFill>
              </a:rPr>
              <a:t>General interest: </a:t>
            </a:r>
            <a:r>
              <a:rPr lang="en-CA" dirty="0" smtClean="0"/>
              <a:t>represents the majority of tweets</a:t>
            </a:r>
          </a:p>
          <a:p>
            <a:pPr marL="0" indent="0">
              <a:buNone/>
            </a:pPr>
            <a:r>
              <a:rPr lang="en-CA" dirty="0" smtClean="0"/>
              <a:t>2. </a:t>
            </a:r>
            <a:r>
              <a:rPr lang="en-CA" b="1" dirty="0">
                <a:solidFill>
                  <a:srgbClr val="C00000"/>
                </a:solidFill>
              </a:rPr>
              <a:t>Financial tweets: </a:t>
            </a:r>
            <a:r>
              <a:rPr lang="en-CA" dirty="0" smtClean="0"/>
              <a:t>targeting investors or potential investors, usually a (much) smaller number of tweets</a:t>
            </a:r>
          </a:p>
        </p:txBody>
      </p:sp>
      <p:sp>
        <p:nvSpPr>
          <p:cNvPr id="3" name="Title 2"/>
          <p:cNvSpPr>
            <a:spLocks noGrp="1"/>
          </p:cNvSpPr>
          <p:nvPr>
            <p:ph type="title"/>
          </p:nvPr>
        </p:nvSpPr>
        <p:spPr/>
        <p:txBody>
          <a:bodyPr/>
          <a:lstStyle/>
          <a:p>
            <a:r>
              <a:rPr lang="en-CA" dirty="0" smtClean="0"/>
              <a:t>Classification of </a:t>
            </a:r>
            <a:r>
              <a:rPr lang="en-CA" dirty="0"/>
              <a:t>T</a:t>
            </a:r>
            <a:r>
              <a:rPr lang="en-CA" dirty="0" smtClean="0"/>
              <a:t>weets</a:t>
            </a:r>
            <a:endParaRPr lang="en-CA"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049" y="4300866"/>
            <a:ext cx="3470275" cy="1934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6762" y="2398713"/>
            <a:ext cx="3423261" cy="183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049" y="2398714"/>
            <a:ext cx="3470275" cy="183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326049" y="2146300"/>
            <a:ext cx="827185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216400" y="2146300"/>
            <a:ext cx="0" cy="4088800"/>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9"/>
          <p:cNvPicPr/>
          <p:nvPr/>
        </p:nvPicPr>
        <p:blipFill>
          <a:blip r:embed="rId5">
            <a:extLst>
              <a:ext uri="{28A0092B-C50C-407E-A947-70E740481C1C}">
                <a14:useLocalDpi xmlns:a14="http://schemas.microsoft.com/office/drawing/2010/main" val="0"/>
              </a:ext>
            </a:extLst>
          </a:blip>
          <a:srcRect/>
          <a:stretch>
            <a:fillRect/>
          </a:stretch>
        </p:blipFill>
        <p:spPr bwMode="auto">
          <a:xfrm>
            <a:off x="4570487" y="4291439"/>
            <a:ext cx="3429535" cy="1934234"/>
          </a:xfrm>
          <a:prstGeom prst="rect">
            <a:avLst/>
          </a:prstGeom>
          <a:noFill/>
          <a:ln>
            <a:noFill/>
          </a:ln>
        </p:spPr>
      </p:pic>
    </p:spTree>
    <p:extLst>
      <p:ext uri="{BB962C8B-B14F-4D97-AF65-F5344CB8AC3E}">
        <p14:creationId xmlns:p14="http://schemas.microsoft.com/office/powerpoint/2010/main" val="3121930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CA" dirty="0" smtClean="0"/>
              <a:t>1. </a:t>
            </a:r>
            <a:r>
              <a:rPr lang="en-CA" b="1" dirty="0">
                <a:solidFill>
                  <a:srgbClr val="C00000"/>
                </a:solidFill>
              </a:rPr>
              <a:t>General interest: </a:t>
            </a:r>
            <a:r>
              <a:rPr lang="en-CA" dirty="0" smtClean="0"/>
              <a:t>represents the majority of tweets</a:t>
            </a:r>
          </a:p>
          <a:p>
            <a:pPr marL="0" indent="0">
              <a:buNone/>
            </a:pPr>
            <a:r>
              <a:rPr lang="en-CA" dirty="0" smtClean="0"/>
              <a:t>2. </a:t>
            </a:r>
            <a:r>
              <a:rPr lang="en-CA" b="1" dirty="0">
                <a:solidFill>
                  <a:srgbClr val="C00000"/>
                </a:solidFill>
              </a:rPr>
              <a:t>Financial tweets: </a:t>
            </a:r>
            <a:r>
              <a:rPr lang="en-CA" dirty="0" smtClean="0"/>
              <a:t>targeting investors or potential investors, usually a (much) smaller number of tweets</a:t>
            </a:r>
          </a:p>
        </p:txBody>
      </p:sp>
      <p:sp>
        <p:nvSpPr>
          <p:cNvPr id="3" name="Title 2"/>
          <p:cNvSpPr>
            <a:spLocks noGrp="1"/>
          </p:cNvSpPr>
          <p:nvPr>
            <p:ph type="title"/>
          </p:nvPr>
        </p:nvSpPr>
        <p:spPr/>
        <p:txBody>
          <a:bodyPr/>
          <a:lstStyle/>
          <a:p>
            <a:r>
              <a:rPr lang="en-CA" dirty="0" smtClean="0"/>
              <a:t>Classification of </a:t>
            </a:r>
            <a:r>
              <a:rPr lang="en-CA" dirty="0"/>
              <a:t>T</a:t>
            </a:r>
            <a:r>
              <a:rPr lang="en-CA" dirty="0" smtClean="0"/>
              <a:t>weets</a:t>
            </a:r>
            <a:endParaRPr lang="en-CA"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049" y="4300866"/>
            <a:ext cx="3470275" cy="1934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6762" y="2398713"/>
            <a:ext cx="3423261" cy="183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049" y="2398714"/>
            <a:ext cx="3470275" cy="183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326049" y="2146300"/>
            <a:ext cx="827185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216400" y="2146300"/>
            <a:ext cx="0" cy="4088800"/>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9"/>
          <p:cNvPicPr/>
          <p:nvPr/>
        </p:nvPicPr>
        <p:blipFill>
          <a:blip r:embed="rId5">
            <a:extLst>
              <a:ext uri="{28A0092B-C50C-407E-A947-70E740481C1C}">
                <a14:useLocalDpi xmlns:a14="http://schemas.microsoft.com/office/drawing/2010/main" val="0"/>
              </a:ext>
            </a:extLst>
          </a:blip>
          <a:srcRect/>
          <a:stretch>
            <a:fillRect/>
          </a:stretch>
        </p:blipFill>
        <p:spPr bwMode="auto">
          <a:xfrm>
            <a:off x="4570487" y="4291439"/>
            <a:ext cx="3429535" cy="1934234"/>
          </a:xfrm>
          <a:prstGeom prst="rect">
            <a:avLst/>
          </a:prstGeom>
          <a:noFill/>
          <a:ln>
            <a:noFill/>
          </a:ln>
        </p:spPr>
      </p:pic>
      <p:sp>
        <p:nvSpPr>
          <p:cNvPr id="4" name="Rectangle 3"/>
          <p:cNvSpPr/>
          <p:nvPr/>
        </p:nvSpPr>
        <p:spPr>
          <a:xfrm>
            <a:off x="6657975" y="4800600"/>
            <a:ext cx="419100" cy="20002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p:cNvSpPr/>
          <p:nvPr/>
        </p:nvSpPr>
        <p:spPr>
          <a:xfrm>
            <a:off x="6067425" y="4991100"/>
            <a:ext cx="505801" cy="18789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p:cNvSpPr/>
          <p:nvPr/>
        </p:nvSpPr>
        <p:spPr>
          <a:xfrm>
            <a:off x="4715485" y="5167971"/>
            <a:ext cx="587301" cy="18508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ctangle 12"/>
          <p:cNvSpPr/>
          <p:nvPr/>
        </p:nvSpPr>
        <p:spPr>
          <a:xfrm>
            <a:off x="4715484" y="3133725"/>
            <a:ext cx="675665" cy="18515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Rectangle 13"/>
          <p:cNvSpPr/>
          <p:nvPr/>
        </p:nvSpPr>
        <p:spPr>
          <a:xfrm>
            <a:off x="6705600" y="2933700"/>
            <a:ext cx="571500" cy="200025"/>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Rectangle 14"/>
          <p:cNvSpPr/>
          <p:nvPr/>
        </p:nvSpPr>
        <p:spPr>
          <a:xfrm>
            <a:off x="5041105" y="2943012"/>
            <a:ext cx="626269" cy="17123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0523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smtClean="0"/>
              <a:t>Links to more detailed information</a:t>
            </a:r>
            <a:endParaRPr lang="en-CA" dirty="0"/>
          </a:p>
        </p:txBody>
      </p:sp>
      <p:sp>
        <p:nvSpPr>
          <p:cNvPr id="5" name="TextBox 4"/>
          <p:cNvSpPr txBox="1"/>
          <p:nvPr/>
        </p:nvSpPr>
        <p:spPr>
          <a:xfrm>
            <a:off x="466725" y="3139856"/>
            <a:ext cx="7924800" cy="307777"/>
          </a:xfrm>
          <a:prstGeom prst="rect">
            <a:avLst/>
          </a:prstGeom>
          <a:noFill/>
        </p:spPr>
        <p:txBody>
          <a:bodyPr wrap="square" rtlCol="0">
            <a:spAutoFit/>
          </a:bodyPr>
          <a:lstStyle/>
          <a:p>
            <a:r>
              <a:rPr lang="en-CA" sz="1400" dirty="0"/>
              <a:t>http://pfizer.newshq.businesswire.com/press-release/pfizer-declares-24-cent-third-quarter-2013-dividend</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1769" y="1147948"/>
            <a:ext cx="3423261" cy="183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3"/>
          <a:stretch>
            <a:fillRect/>
          </a:stretch>
        </p:blipFill>
        <p:spPr>
          <a:xfrm>
            <a:off x="704850" y="3604391"/>
            <a:ext cx="7581900" cy="2809875"/>
          </a:xfrm>
          <a:prstGeom prst="rect">
            <a:avLst/>
          </a:prstGeom>
        </p:spPr>
      </p:pic>
    </p:spTree>
    <p:extLst>
      <p:ext uri="{BB962C8B-B14F-4D97-AF65-F5344CB8AC3E}">
        <p14:creationId xmlns:p14="http://schemas.microsoft.com/office/powerpoint/2010/main" val="2826561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smtClean="0">
                <a:solidFill>
                  <a:srgbClr val="0070C0"/>
                </a:solidFill>
              </a:rPr>
              <a:t>It is possible to extract financial </a:t>
            </a:r>
            <a:r>
              <a:rPr lang="en-US" dirty="0" err="1" smtClean="0">
                <a:solidFill>
                  <a:srgbClr val="0070C0"/>
                </a:solidFill>
              </a:rPr>
              <a:t>keyworkd</a:t>
            </a:r>
            <a:r>
              <a:rPr lang="en-US" dirty="0" smtClean="0">
                <a:solidFill>
                  <a:srgbClr val="0070C0"/>
                </a:solidFill>
              </a:rPr>
              <a:t> from Twitter discussions.</a:t>
            </a:r>
          </a:p>
          <a:p>
            <a:pPr marL="0" indent="0">
              <a:buNone/>
            </a:pPr>
            <a:endParaRPr lang="en-US" b="1" dirty="0" smtClean="0">
              <a:solidFill>
                <a:srgbClr val="FF0000"/>
              </a:solidFill>
            </a:endParaRPr>
          </a:p>
          <a:p>
            <a:pPr marL="0" indent="0">
              <a:buNone/>
            </a:pPr>
            <a:r>
              <a:rPr lang="en-US" b="1" dirty="0" smtClean="0">
                <a:solidFill>
                  <a:srgbClr val="FF0000"/>
                </a:solidFill>
              </a:rPr>
              <a:t>Dictionary of financial words:</a:t>
            </a:r>
          </a:p>
          <a:p>
            <a:pPr lvl="1">
              <a:lnSpc>
                <a:spcPts val="2000"/>
              </a:lnSpc>
            </a:pPr>
            <a:r>
              <a:rPr lang="en-US" b="1" dirty="0" smtClean="0">
                <a:solidFill>
                  <a:srgbClr val="0070C0"/>
                </a:solidFill>
              </a:rPr>
              <a:t>Payout</a:t>
            </a:r>
          </a:p>
          <a:p>
            <a:pPr lvl="1">
              <a:lnSpc>
                <a:spcPts val="2000"/>
              </a:lnSpc>
            </a:pPr>
            <a:r>
              <a:rPr lang="en-US" b="1" dirty="0" smtClean="0">
                <a:solidFill>
                  <a:srgbClr val="0070C0"/>
                </a:solidFill>
              </a:rPr>
              <a:t>Growth</a:t>
            </a:r>
          </a:p>
          <a:p>
            <a:pPr lvl="1">
              <a:lnSpc>
                <a:spcPts val="2000"/>
              </a:lnSpc>
            </a:pPr>
            <a:r>
              <a:rPr lang="en-US" b="1" dirty="0" smtClean="0">
                <a:solidFill>
                  <a:srgbClr val="0070C0"/>
                </a:solidFill>
              </a:rPr>
              <a:t>News</a:t>
            </a:r>
          </a:p>
          <a:p>
            <a:pPr lvl="1">
              <a:lnSpc>
                <a:spcPts val="2000"/>
              </a:lnSpc>
            </a:pPr>
            <a:r>
              <a:rPr lang="en-US" b="1" dirty="0" smtClean="0">
                <a:solidFill>
                  <a:srgbClr val="0070C0"/>
                </a:solidFill>
              </a:rPr>
              <a:t>Market</a:t>
            </a:r>
          </a:p>
          <a:p>
            <a:pPr lvl="1">
              <a:lnSpc>
                <a:spcPts val="2000"/>
              </a:lnSpc>
            </a:pPr>
            <a:r>
              <a:rPr lang="en-US" b="1" dirty="0" smtClean="0">
                <a:solidFill>
                  <a:srgbClr val="0070C0"/>
                </a:solidFill>
              </a:rPr>
              <a:t>10-k</a:t>
            </a:r>
          </a:p>
          <a:p>
            <a:pPr lvl="1">
              <a:lnSpc>
                <a:spcPts val="2000"/>
              </a:lnSpc>
            </a:pPr>
            <a:r>
              <a:rPr lang="en-US" b="1" dirty="0" smtClean="0">
                <a:solidFill>
                  <a:srgbClr val="0070C0"/>
                </a:solidFill>
              </a:rPr>
              <a:t>$</a:t>
            </a:r>
          </a:p>
          <a:p>
            <a:pPr lvl="1">
              <a:lnSpc>
                <a:spcPts val="2000"/>
              </a:lnSpc>
            </a:pPr>
            <a:r>
              <a:rPr lang="en-US" b="1" dirty="0" smtClean="0">
                <a:solidFill>
                  <a:srgbClr val="0070C0"/>
                </a:solidFill>
              </a:rPr>
              <a:t>Q1</a:t>
            </a:r>
          </a:p>
          <a:p>
            <a:pPr marL="457200" lvl="1" indent="0">
              <a:lnSpc>
                <a:spcPts val="2000"/>
              </a:lnSpc>
              <a:buNone/>
            </a:pPr>
            <a:r>
              <a:rPr lang="en-US" b="1" dirty="0" smtClean="0">
                <a:solidFill>
                  <a:srgbClr val="0070C0"/>
                </a:solidFill>
              </a:rPr>
              <a:t>etc…</a:t>
            </a:r>
          </a:p>
          <a:p>
            <a:pPr marL="0" indent="0">
              <a:buNone/>
            </a:pPr>
            <a:endParaRPr lang="en-US" b="1" dirty="0" smtClean="0">
              <a:solidFill>
                <a:srgbClr val="FF0000"/>
              </a:solidFill>
            </a:endParaRPr>
          </a:p>
        </p:txBody>
      </p:sp>
      <p:sp>
        <p:nvSpPr>
          <p:cNvPr id="3" name="Title 2"/>
          <p:cNvSpPr>
            <a:spLocks noGrp="1"/>
          </p:cNvSpPr>
          <p:nvPr>
            <p:ph type="title"/>
          </p:nvPr>
        </p:nvSpPr>
        <p:spPr/>
        <p:txBody>
          <a:bodyPr/>
          <a:lstStyle/>
          <a:p>
            <a:r>
              <a:rPr lang="en-US" dirty="0" smtClean="0"/>
              <a:t>Classifying financial tweets</a:t>
            </a:r>
            <a:endParaRPr lang="en-US" dirty="0"/>
          </a:p>
        </p:txBody>
      </p:sp>
    </p:spTree>
    <p:extLst>
      <p:ext uri="{BB962C8B-B14F-4D97-AF65-F5344CB8AC3E}">
        <p14:creationId xmlns:p14="http://schemas.microsoft.com/office/powerpoint/2010/main" val="830739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5" name="Picture 4"/>
          <p:cNvPicPr>
            <a:picLocks noChangeAspect="1"/>
          </p:cNvPicPr>
          <p:nvPr/>
        </p:nvPicPr>
        <p:blipFill>
          <a:blip r:embed="rId3"/>
          <a:stretch>
            <a:fillRect/>
          </a:stretch>
        </p:blipFill>
        <p:spPr>
          <a:xfrm>
            <a:off x="-1333500" y="-1800"/>
            <a:ext cx="11811000" cy="6515100"/>
          </a:xfrm>
          <a:prstGeom prst="rect">
            <a:avLst/>
          </a:prstGeom>
        </p:spPr>
      </p:pic>
    </p:spTree>
    <p:extLst>
      <p:ext uri="{BB962C8B-B14F-4D97-AF65-F5344CB8AC3E}">
        <p14:creationId xmlns:p14="http://schemas.microsoft.com/office/powerpoint/2010/main" val="2621666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Number of tweeting firms (as of Oct 2013)</a:t>
            </a:r>
            <a:endParaRPr lang="en-US" dirty="0"/>
          </a:p>
        </p:txBody>
      </p:sp>
      <p:graphicFrame>
        <p:nvGraphicFramePr>
          <p:cNvPr id="9" name="Chart 8"/>
          <p:cNvGraphicFramePr/>
          <p:nvPr>
            <p:extLst>
              <p:ext uri="{D42A27DB-BD31-4B8C-83A1-F6EECF244321}">
                <p14:modId xmlns:p14="http://schemas.microsoft.com/office/powerpoint/2010/main" val="1218758856"/>
              </p:ext>
            </p:extLst>
          </p:nvPr>
        </p:nvGraphicFramePr>
        <p:xfrm>
          <a:off x="772998" y="1263191"/>
          <a:ext cx="7381187" cy="488308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17694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endParaRPr lang="en-CA" sz="2300" b="1" dirty="0" smtClean="0">
              <a:solidFill>
                <a:srgbClr val="C00000"/>
              </a:solidFill>
            </a:endParaRPr>
          </a:p>
          <a:p>
            <a:pPr marL="0" indent="0">
              <a:buNone/>
            </a:pPr>
            <a:r>
              <a:rPr lang="en-CA" sz="2100" b="1" dirty="0" smtClean="0">
                <a:solidFill>
                  <a:srgbClr val="0070C0"/>
                </a:solidFill>
              </a:rPr>
              <a:t>Which firms are likely to use Twitter?</a:t>
            </a:r>
            <a:endParaRPr lang="en-CA" sz="2100" b="1" dirty="0">
              <a:solidFill>
                <a:srgbClr val="0070C0"/>
              </a:solidFill>
            </a:endParaRPr>
          </a:p>
          <a:p>
            <a:pPr lvl="1"/>
            <a:r>
              <a:rPr lang="en-CA" sz="1900" dirty="0" smtClean="0"/>
              <a:t>Higher CAPM Beta</a:t>
            </a:r>
          </a:p>
          <a:p>
            <a:pPr lvl="1"/>
            <a:r>
              <a:rPr lang="en-CA" sz="1900" dirty="0" smtClean="0"/>
              <a:t>Lower B/M (growth firms)</a:t>
            </a:r>
          </a:p>
          <a:p>
            <a:pPr lvl="1"/>
            <a:r>
              <a:rPr lang="en-CA" sz="1900" dirty="0" smtClean="0"/>
              <a:t>Larger firms</a:t>
            </a:r>
          </a:p>
          <a:p>
            <a:pPr lvl="1"/>
            <a:r>
              <a:rPr lang="en-CA" sz="1900" dirty="0" smtClean="0"/>
              <a:t>Less leverage</a:t>
            </a:r>
          </a:p>
          <a:p>
            <a:pPr lvl="1"/>
            <a:r>
              <a:rPr lang="en-CA" sz="1900" dirty="0" smtClean="0"/>
              <a:t>Less institutional ownership</a:t>
            </a:r>
          </a:p>
          <a:p>
            <a:pPr marL="457200" lvl="1" indent="0">
              <a:buNone/>
            </a:pPr>
            <a:endParaRPr lang="en-CA" sz="1900" dirty="0" smtClean="0"/>
          </a:p>
          <a:p>
            <a:pPr lvl="1"/>
            <a:endParaRPr lang="en-CA" sz="800" dirty="0" smtClean="0"/>
          </a:p>
          <a:p>
            <a:pPr marL="0" indent="0">
              <a:buNone/>
            </a:pPr>
            <a:r>
              <a:rPr lang="en-CA" sz="2100" b="1" dirty="0" smtClean="0">
                <a:solidFill>
                  <a:srgbClr val="0070C0"/>
                </a:solidFill>
              </a:rPr>
              <a:t>Tweeting on a given day</a:t>
            </a:r>
            <a:endParaRPr lang="en-CA" sz="2100" b="1" dirty="0">
              <a:solidFill>
                <a:srgbClr val="0070C0"/>
              </a:solidFill>
            </a:endParaRPr>
          </a:p>
          <a:p>
            <a:pPr lvl="1"/>
            <a:r>
              <a:rPr lang="en-CA" sz="1900" dirty="0" smtClean="0"/>
              <a:t>Tweeting autocorrelation</a:t>
            </a:r>
          </a:p>
          <a:p>
            <a:pPr lvl="1"/>
            <a:r>
              <a:rPr lang="en-CA" sz="1900" dirty="0" smtClean="0"/>
              <a:t>Industry clustering</a:t>
            </a:r>
          </a:p>
          <a:p>
            <a:pPr lvl="1"/>
            <a:r>
              <a:rPr lang="en-CA" sz="1900" dirty="0" smtClean="0"/>
              <a:t>Earnings period</a:t>
            </a:r>
          </a:p>
          <a:p>
            <a:pPr lvl="1"/>
            <a:endParaRPr lang="en-CA" sz="800" dirty="0"/>
          </a:p>
          <a:p>
            <a:pPr lvl="1"/>
            <a:endParaRPr lang="en-CA" sz="1900" dirty="0"/>
          </a:p>
          <a:p>
            <a:pPr lvl="1"/>
            <a:endParaRPr lang="en-CA" sz="1900" dirty="0"/>
          </a:p>
          <a:p>
            <a:pPr marL="0" indent="0">
              <a:buNone/>
            </a:pPr>
            <a:endParaRPr lang="en-CA" dirty="0"/>
          </a:p>
        </p:txBody>
      </p:sp>
      <p:sp>
        <p:nvSpPr>
          <p:cNvPr id="3" name="Title 2"/>
          <p:cNvSpPr>
            <a:spLocks noGrp="1"/>
          </p:cNvSpPr>
          <p:nvPr>
            <p:ph type="title"/>
          </p:nvPr>
        </p:nvSpPr>
        <p:spPr/>
        <p:txBody>
          <a:bodyPr/>
          <a:lstStyle/>
          <a:p>
            <a:r>
              <a:rPr lang="en-CA" dirty="0" smtClean="0"/>
              <a:t>What “predicts” tweeting</a:t>
            </a:r>
            <a:endParaRPr lang="en-CA" dirty="0"/>
          </a:p>
        </p:txBody>
      </p:sp>
    </p:spTree>
    <p:extLst>
      <p:ext uri="{BB962C8B-B14F-4D97-AF65-F5344CB8AC3E}">
        <p14:creationId xmlns:p14="http://schemas.microsoft.com/office/powerpoint/2010/main" val="39880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787330967"/>
              </p:ext>
            </p:extLst>
          </p:nvPr>
        </p:nvGraphicFramePr>
        <p:xfrm>
          <a:off x="149223" y="1290022"/>
          <a:ext cx="8728077" cy="4419600"/>
        </p:xfrm>
        <a:graphic>
          <a:graphicData uri="http://schemas.openxmlformats.org/drawingml/2006/table">
            <a:tbl>
              <a:tblPr>
                <a:tableStyleId>{3B4B98B0-60AC-42C2-AFA5-B58CD77FA1E5}</a:tableStyleId>
              </a:tblPr>
              <a:tblGrid>
                <a:gridCol w="4180134"/>
                <a:gridCol w="1848966"/>
                <a:gridCol w="1740964"/>
                <a:gridCol w="958013"/>
              </a:tblGrid>
              <a:tr h="0">
                <a:tc>
                  <a:txBody>
                    <a:bodyPr/>
                    <a:lstStyle/>
                    <a:p>
                      <a:pPr marL="0" marR="0">
                        <a:lnSpc>
                          <a:spcPct val="115000"/>
                        </a:lnSpc>
                        <a:spcBef>
                          <a:spcPts val="0"/>
                        </a:spcBef>
                        <a:spcAft>
                          <a:spcPts val="0"/>
                        </a:spcAft>
                      </a:pPr>
                      <a:r>
                        <a:rPr lang="en-CA" sz="1500" dirty="0">
                          <a:effectLst/>
                        </a:rPr>
                        <a:t> </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CA" sz="1500">
                          <a:effectLst/>
                        </a:rPr>
                        <a:t>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CA" sz="1500">
                          <a:effectLst/>
                        </a:rPr>
                        <a:t>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CA" sz="1500">
                          <a:effectLst/>
                        </a:rPr>
                        <a:t>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88595">
                <a:tc>
                  <a:txBody>
                    <a:bodyPr/>
                    <a:lstStyle/>
                    <a:p>
                      <a:pPr marL="0" marR="0">
                        <a:lnSpc>
                          <a:spcPct val="115000"/>
                        </a:lnSpc>
                        <a:spcBef>
                          <a:spcPts val="0"/>
                        </a:spcBef>
                        <a:spcAft>
                          <a:spcPts val="0"/>
                        </a:spcAft>
                      </a:pPr>
                      <a:r>
                        <a:rPr lang="en-CA" sz="1500" dirty="0">
                          <a:effectLst/>
                        </a:rPr>
                        <a:t> </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CA" sz="1500" b="1" dirty="0">
                          <a:solidFill>
                            <a:schemeClr val="accent1"/>
                          </a:solidFill>
                          <a:effectLst/>
                        </a:rPr>
                        <a:t>Before SEC </a:t>
                      </a:r>
                      <a:r>
                        <a:rPr lang="en-CA" sz="1500" b="1" dirty="0" smtClean="0">
                          <a:solidFill>
                            <a:schemeClr val="accent1"/>
                          </a:solidFill>
                          <a:effectLst/>
                        </a:rPr>
                        <a:t>regulation</a:t>
                      </a:r>
                      <a:endParaRPr lang="en-US" sz="1500" b="1" dirty="0">
                        <a:solidFill>
                          <a:schemeClr val="accent1"/>
                        </a:solidFill>
                        <a:effectLst/>
                      </a:endParaRPr>
                    </a:p>
                  </a:txBody>
                  <a:tcPr marL="68580" marR="68580" marT="0" marB="0"/>
                </a:tc>
                <a:tc>
                  <a:txBody>
                    <a:bodyPr/>
                    <a:lstStyle/>
                    <a:p>
                      <a:pPr marL="0" marR="0" algn="ctr">
                        <a:lnSpc>
                          <a:spcPct val="115000"/>
                        </a:lnSpc>
                        <a:spcBef>
                          <a:spcPts val="0"/>
                        </a:spcBef>
                        <a:spcAft>
                          <a:spcPts val="0"/>
                        </a:spcAft>
                      </a:pPr>
                      <a:r>
                        <a:rPr lang="en-CA" sz="1500" b="1" dirty="0">
                          <a:solidFill>
                            <a:schemeClr val="accent1"/>
                          </a:solidFill>
                          <a:effectLst/>
                        </a:rPr>
                        <a:t>After SEC regulation</a:t>
                      </a:r>
                      <a:endParaRPr lang="en-US" sz="1500" b="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15000"/>
                        </a:lnSpc>
                        <a:spcBef>
                          <a:spcPts val="0"/>
                        </a:spcBef>
                        <a:spcAft>
                          <a:spcPts val="0"/>
                        </a:spcAft>
                      </a:pPr>
                      <a:r>
                        <a:rPr lang="en-CA" sz="1500" b="1" dirty="0" smtClean="0">
                          <a:solidFill>
                            <a:schemeClr val="accent1"/>
                          </a:solidFill>
                          <a:effectLst/>
                        </a:rPr>
                        <a:t>Difference</a:t>
                      </a:r>
                      <a:endParaRPr lang="en-US" sz="1500" b="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4450">
                <a:tc>
                  <a:txBody>
                    <a:bodyPr/>
                    <a:lstStyle/>
                    <a:p>
                      <a:pPr marL="0" marR="0">
                        <a:lnSpc>
                          <a:spcPct val="115000"/>
                        </a:lnSpc>
                        <a:spcBef>
                          <a:spcPts val="0"/>
                        </a:spcBef>
                        <a:spcAft>
                          <a:spcPts val="0"/>
                        </a:spcAft>
                      </a:pPr>
                      <a:r>
                        <a:rPr lang="en-CA" sz="1500" b="1" dirty="0">
                          <a:solidFill>
                            <a:schemeClr val="accent1"/>
                          </a:solidFill>
                          <a:effectLst/>
                        </a:rPr>
                        <a:t> </a:t>
                      </a:r>
                      <a:r>
                        <a:rPr lang="en-CA" sz="2100" b="1" dirty="0" smtClean="0">
                          <a:solidFill>
                            <a:schemeClr val="accent1"/>
                          </a:solidFill>
                          <a:effectLst/>
                        </a:rPr>
                        <a:t>Panel </a:t>
                      </a:r>
                      <a:r>
                        <a:rPr lang="en-CA" sz="2100" b="1" dirty="0">
                          <a:solidFill>
                            <a:schemeClr val="accent1"/>
                          </a:solidFill>
                          <a:effectLst/>
                        </a:rPr>
                        <a:t>A: All Tweeting</a:t>
                      </a:r>
                      <a:endParaRPr lang="en-US" sz="2100" b="1" dirty="0">
                        <a:solidFill>
                          <a:schemeClr val="accent1"/>
                        </a:solidFill>
                        <a:effectLst/>
                      </a:endParaRPr>
                    </a:p>
                    <a:p>
                      <a:pPr marL="0" marR="0">
                        <a:lnSpc>
                          <a:spcPct val="115000"/>
                        </a:lnSpc>
                        <a:spcBef>
                          <a:spcPts val="0"/>
                        </a:spcBef>
                        <a:spcAft>
                          <a:spcPts val="0"/>
                        </a:spcAft>
                      </a:pPr>
                      <a:r>
                        <a:rPr lang="en-CA" sz="1500" dirty="0">
                          <a:effectLst/>
                        </a:rPr>
                        <a:t> </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CA" sz="1500">
                          <a:effectLst/>
                        </a:rPr>
                        <a:t>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CA" sz="1500">
                          <a:effectLst/>
                        </a:rPr>
                        <a:t>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CA" sz="1500">
                          <a:effectLst/>
                        </a:rPr>
                        <a:t>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marL="0" marR="0">
                        <a:lnSpc>
                          <a:spcPct val="115000"/>
                        </a:lnSpc>
                        <a:spcBef>
                          <a:spcPts val="0"/>
                        </a:spcBef>
                        <a:spcAft>
                          <a:spcPts val="0"/>
                        </a:spcAft>
                      </a:pPr>
                      <a:r>
                        <a:rPr lang="en-CA" sz="1500" dirty="0">
                          <a:effectLst/>
                        </a:rPr>
                        <a:t>          </a:t>
                      </a:r>
                      <a:r>
                        <a:rPr lang="en-CA" sz="1700" dirty="0">
                          <a:effectLst/>
                        </a:rPr>
                        <a:t>Percentage of tweeting days per firm</a:t>
                      </a:r>
                      <a:endParaRPr lang="en-US" sz="1700" dirty="0">
                        <a:effectLst/>
                      </a:endParaRPr>
                    </a:p>
                    <a:p>
                      <a:pPr marL="0" marR="0">
                        <a:lnSpc>
                          <a:spcPct val="115000"/>
                        </a:lnSpc>
                        <a:spcBef>
                          <a:spcPts val="0"/>
                        </a:spcBef>
                        <a:spcAft>
                          <a:spcPts val="0"/>
                        </a:spcAft>
                      </a:pPr>
                      <a:endParaRPr lang="en-US" sz="1000" dirty="0">
                        <a:effectLst/>
                      </a:endParaRPr>
                    </a:p>
                  </a:txBody>
                  <a:tcPr marL="68580" marR="68580" marT="0" marB="0"/>
                </a:tc>
                <a:tc>
                  <a:txBody>
                    <a:bodyPr/>
                    <a:lstStyle/>
                    <a:p>
                      <a:pPr marL="0" marR="0" algn="ctr" defTabSz="457200" rtl="0" eaLnBrk="1" latinLnBrk="0" hangingPunct="1">
                        <a:lnSpc>
                          <a:spcPct val="115000"/>
                        </a:lnSpc>
                        <a:spcBef>
                          <a:spcPts val="0"/>
                        </a:spcBef>
                        <a:spcAft>
                          <a:spcPts val="0"/>
                        </a:spcAft>
                      </a:pPr>
                      <a:r>
                        <a:rPr lang="en-CA" sz="1800" kern="1200" dirty="0">
                          <a:solidFill>
                            <a:schemeClr val="tx1"/>
                          </a:solidFill>
                          <a:effectLst/>
                          <a:latin typeface="+mn-lt"/>
                          <a:ea typeface="+mn-ea"/>
                          <a:cs typeface="+mn-cs"/>
                        </a:rPr>
                        <a:t>50.39%</a:t>
                      </a:r>
                      <a:endParaRPr lang="en-US" sz="1800" kern="1200" dirty="0">
                        <a:solidFill>
                          <a:schemeClr val="tx1"/>
                        </a:solidFill>
                        <a:effectLst/>
                        <a:latin typeface="+mn-lt"/>
                        <a:ea typeface="+mn-ea"/>
                        <a:cs typeface="+mn-cs"/>
                      </a:endParaRPr>
                    </a:p>
                    <a:p>
                      <a:pPr marL="0" marR="0" algn="ctr">
                        <a:lnSpc>
                          <a:spcPct val="115000"/>
                        </a:lnSpc>
                        <a:spcBef>
                          <a:spcPts val="0"/>
                        </a:spcBef>
                        <a:spcAft>
                          <a:spcPts val="0"/>
                        </a:spcAft>
                      </a:pPr>
                      <a:endParaRPr lang="en-US" sz="1000" dirty="0">
                        <a:effectLst/>
                      </a:endParaRPr>
                    </a:p>
                  </a:txBody>
                  <a:tcPr marL="68580" marR="68580" marT="0" marB="0"/>
                </a:tc>
                <a:tc>
                  <a:txBody>
                    <a:bodyPr/>
                    <a:lstStyle/>
                    <a:p>
                      <a:pPr marL="0" marR="0" algn="ctr">
                        <a:lnSpc>
                          <a:spcPct val="115000"/>
                        </a:lnSpc>
                        <a:spcBef>
                          <a:spcPts val="0"/>
                        </a:spcBef>
                        <a:spcAft>
                          <a:spcPts val="0"/>
                        </a:spcAft>
                      </a:pPr>
                      <a:r>
                        <a:rPr lang="en-CA" sz="1800" dirty="0">
                          <a:effectLst/>
                        </a:rPr>
                        <a:t>55.80</a:t>
                      </a:r>
                      <a:r>
                        <a:rPr lang="en-CA" sz="1800" dirty="0" smtClean="0">
                          <a:effectLst/>
                        </a:rPr>
                        <a:t>%</a:t>
                      </a:r>
                      <a:endParaRPr lang="en-US" sz="1800" dirty="0" smtClean="0">
                        <a:effectLst/>
                      </a:endParaRPr>
                    </a:p>
                    <a:p>
                      <a:pPr marL="0" marR="0" algn="ctr">
                        <a:lnSpc>
                          <a:spcPct val="115000"/>
                        </a:lnSpc>
                        <a:spcBef>
                          <a:spcPts val="0"/>
                        </a:spcBef>
                        <a:spcAft>
                          <a:spcPts val="0"/>
                        </a:spcAft>
                      </a:pPr>
                      <a:endParaRPr lang="en-US" sz="1000" dirty="0">
                        <a:effectLst/>
                      </a:endParaRPr>
                    </a:p>
                  </a:txBody>
                  <a:tcPr marL="68580" marR="68580" marT="0" marB="0"/>
                </a:tc>
                <a:tc>
                  <a:txBody>
                    <a:bodyPr/>
                    <a:lstStyle/>
                    <a:p>
                      <a:pPr marL="0" marR="0" algn="ctr">
                        <a:lnSpc>
                          <a:spcPct val="115000"/>
                        </a:lnSpc>
                        <a:spcBef>
                          <a:spcPts val="0"/>
                        </a:spcBef>
                        <a:spcAft>
                          <a:spcPts val="0"/>
                        </a:spcAft>
                      </a:pPr>
                      <a:r>
                        <a:rPr lang="en-CA" sz="1800" dirty="0">
                          <a:effectLst/>
                        </a:rPr>
                        <a:t>5.41%</a:t>
                      </a:r>
                      <a:r>
                        <a:rPr lang="en-CA" sz="1300" dirty="0">
                          <a:effectLst/>
                        </a:rPr>
                        <a:t>***</a:t>
                      </a:r>
                      <a:endParaRPr lang="en-US" sz="1300" dirty="0">
                        <a:effectLst/>
                      </a:endParaRPr>
                    </a:p>
                    <a:p>
                      <a:pPr marL="0" marR="0" algn="ctr">
                        <a:lnSpc>
                          <a:spcPct val="115000"/>
                        </a:lnSpc>
                        <a:spcBef>
                          <a:spcPts val="0"/>
                        </a:spcBef>
                        <a:spcAft>
                          <a:spcPts val="0"/>
                        </a:spcAft>
                      </a:pPr>
                      <a:endParaRPr lang="en-US" sz="1000" dirty="0">
                        <a:effectLst/>
                      </a:endParaRPr>
                    </a:p>
                  </a:txBody>
                  <a:tcPr marL="68580" marR="68580" marT="0" marB="0"/>
                </a:tc>
              </a:tr>
              <a:tr h="247650">
                <a:tc>
                  <a:txBody>
                    <a:bodyPr/>
                    <a:lstStyle/>
                    <a:p>
                      <a:pPr marL="0" marR="0">
                        <a:lnSpc>
                          <a:spcPct val="115000"/>
                        </a:lnSpc>
                        <a:spcBef>
                          <a:spcPts val="0"/>
                        </a:spcBef>
                        <a:spcAft>
                          <a:spcPts val="0"/>
                        </a:spcAft>
                      </a:pPr>
                      <a:r>
                        <a:rPr lang="en-CA" sz="1500" dirty="0">
                          <a:effectLst/>
                        </a:rPr>
                        <a:t>          </a:t>
                      </a:r>
                      <a:r>
                        <a:rPr lang="en-CA" sz="1700" dirty="0">
                          <a:effectLst/>
                        </a:rPr>
                        <a:t>Number of unique tweeting firms</a:t>
                      </a:r>
                      <a:endParaRPr lang="en-US" sz="1700" dirty="0">
                        <a:effectLst/>
                      </a:endParaRPr>
                    </a:p>
                    <a:p>
                      <a:pPr marL="0" marR="0">
                        <a:lnSpc>
                          <a:spcPct val="115000"/>
                        </a:lnSpc>
                        <a:spcBef>
                          <a:spcPts val="0"/>
                        </a:spcBef>
                        <a:spcAft>
                          <a:spcPts val="0"/>
                        </a:spcAft>
                      </a:pPr>
                      <a:endParaRPr lang="en-US" sz="10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defTabSz="457200" rtl="0" eaLnBrk="1" latinLnBrk="0" hangingPunct="1">
                        <a:lnSpc>
                          <a:spcPct val="115000"/>
                        </a:lnSpc>
                        <a:spcBef>
                          <a:spcPts val="0"/>
                        </a:spcBef>
                        <a:spcAft>
                          <a:spcPts val="0"/>
                        </a:spcAft>
                      </a:pPr>
                      <a:r>
                        <a:rPr lang="en-CA" sz="1800" kern="1200" dirty="0">
                          <a:solidFill>
                            <a:schemeClr val="tx1"/>
                          </a:solidFill>
                          <a:effectLst/>
                          <a:latin typeface="+mn-lt"/>
                          <a:ea typeface="+mn-ea"/>
                          <a:cs typeface="+mn-cs"/>
                        </a:rPr>
                        <a:t>1359</a:t>
                      </a:r>
                      <a:endParaRPr lang="en-US" sz="1800" kern="1200" dirty="0">
                        <a:solidFill>
                          <a:schemeClr val="tx1"/>
                        </a:solidFill>
                        <a:effectLst/>
                        <a:latin typeface="+mn-lt"/>
                        <a:ea typeface="+mn-ea"/>
                        <a:cs typeface="+mn-cs"/>
                      </a:endParaRPr>
                    </a:p>
                  </a:txBody>
                  <a:tcPr marL="68580" marR="68580" marT="0" marB="0"/>
                </a:tc>
                <a:tc>
                  <a:txBody>
                    <a:bodyPr/>
                    <a:lstStyle/>
                    <a:p>
                      <a:pPr marL="0" marR="0" algn="ctr">
                        <a:lnSpc>
                          <a:spcPct val="115000"/>
                        </a:lnSpc>
                        <a:spcBef>
                          <a:spcPts val="0"/>
                        </a:spcBef>
                        <a:spcAft>
                          <a:spcPts val="0"/>
                        </a:spcAft>
                      </a:pPr>
                      <a:r>
                        <a:rPr lang="en-CA" sz="1800" dirty="0" smtClean="0">
                          <a:effectLst/>
                        </a:rPr>
                        <a:t>1468</a:t>
                      </a:r>
                      <a:endParaRPr lang="en-US" sz="1800" dirty="0">
                        <a:effectLst/>
                      </a:endParaRPr>
                    </a:p>
                  </a:txBody>
                  <a:tcPr marL="68580" marR="68580" marT="0" marB="0"/>
                </a:tc>
                <a:tc>
                  <a:txBody>
                    <a:bodyPr/>
                    <a:lstStyle/>
                    <a:p>
                      <a:pPr marL="0" marR="0" algn="ctr">
                        <a:lnSpc>
                          <a:spcPct val="115000"/>
                        </a:lnSpc>
                        <a:spcBef>
                          <a:spcPts val="0"/>
                        </a:spcBef>
                        <a:spcAft>
                          <a:spcPts val="0"/>
                        </a:spcAft>
                      </a:pPr>
                      <a:r>
                        <a:rPr lang="en-CA" sz="1800" dirty="0">
                          <a:effectLst/>
                        </a:rPr>
                        <a:t>109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76250">
                <a:tc>
                  <a:txBody>
                    <a:bodyPr/>
                    <a:lstStyle/>
                    <a:p>
                      <a:pPr marL="0" marR="0">
                        <a:lnSpc>
                          <a:spcPct val="115000"/>
                        </a:lnSpc>
                        <a:spcBef>
                          <a:spcPts val="0"/>
                        </a:spcBef>
                        <a:spcAft>
                          <a:spcPts val="0"/>
                        </a:spcAft>
                      </a:pPr>
                      <a:r>
                        <a:rPr lang="en-CA" sz="1500" dirty="0">
                          <a:effectLst/>
                        </a:rPr>
                        <a:t> </a:t>
                      </a:r>
                      <a:r>
                        <a:rPr lang="en-CA" sz="2100" b="1" dirty="0" smtClean="0">
                          <a:solidFill>
                            <a:schemeClr val="accent1"/>
                          </a:solidFill>
                          <a:effectLst/>
                        </a:rPr>
                        <a:t>Panel </a:t>
                      </a:r>
                      <a:r>
                        <a:rPr lang="en-CA" sz="2100" b="1" dirty="0">
                          <a:solidFill>
                            <a:schemeClr val="accent1"/>
                          </a:solidFill>
                          <a:effectLst/>
                        </a:rPr>
                        <a:t>B: Financial </a:t>
                      </a:r>
                      <a:r>
                        <a:rPr lang="en-CA" sz="2100" b="1" dirty="0" smtClean="0">
                          <a:solidFill>
                            <a:schemeClr val="accent1"/>
                          </a:solidFill>
                          <a:effectLst/>
                        </a:rPr>
                        <a:t>Tweeting</a:t>
                      </a:r>
                      <a:endParaRPr lang="en-US" sz="2100" b="1" dirty="0">
                        <a:solidFill>
                          <a:schemeClr val="accent1"/>
                        </a:solidFill>
                        <a:effectLst/>
                      </a:endParaRPr>
                    </a:p>
                  </a:txBody>
                  <a:tcPr marL="68580" marR="68580" marT="0" marB="0"/>
                </a:tc>
                <a:tc>
                  <a:txBody>
                    <a:bodyPr/>
                    <a:lstStyle/>
                    <a:p>
                      <a:pPr marL="0" marR="0" algn="ctr">
                        <a:lnSpc>
                          <a:spcPct val="115000"/>
                        </a:lnSpc>
                        <a:spcBef>
                          <a:spcPts val="0"/>
                        </a:spcBef>
                        <a:spcAft>
                          <a:spcPts val="0"/>
                        </a:spcAft>
                      </a:pPr>
                      <a:r>
                        <a:rPr lang="en-CA" sz="1500" dirty="0">
                          <a:effectLst/>
                        </a:rPr>
                        <a:t> </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CA" sz="1500" dirty="0">
                          <a:effectLst/>
                        </a:rPr>
                        <a:t> </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CA" sz="1500" dirty="0">
                          <a:effectLst/>
                        </a:rPr>
                        <a:t> </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marL="0" marR="0">
                        <a:lnSpc>
                          <a:spcPct val="115000"/>
                        </a:lnSpc>
                        <a:spcBef>
                          <a:spcPts val="0"/>
                        </a:spcBef>
                        <a:spcAft>
                          <a:spcPts val="0"/>
                        </a:spcAft>
                      </a:pPr>
                      <a:r>
                        <a:rPr lang="en-CA" sz="1500" dirty="0">
                          <a:effectLst/>
                        </a:rPr>
                        <a:t>         Percentage of financial tweeting days per firm</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CA" sz="1800" dirty="0">
                          <a:effectLst/>
                        </a:rPr>
                        <a:t>2.76%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CA" sz="1800" dirty="0">
                          <a:effectLst/>
                        </a:rPr>
                        <a:t>2.72%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CA" sz="1800" dirty="0">
                          <a:effectLst/>
                        </a:rPr>
                        <a:t>-0.04%</a:t>
                      </a:r>
                      <a:endParaRPr lang="en-US" sz="1800" dirty="0">
                        <a:effectLst/>
                      </a:endParaRPr>
                    </a:p>
                    <a:p>
                      <a:pPr marL="0" marR="0" algn="ctr">
                        <a:lnSpc>
                          <a:spcPct val="115000"/>
                        </a:lnSpc>
                        <a:spcBef>
                          <a:spcPts val="0"/>
                        </a:spcBef>
                        <a:spcAft>
                          <a:spcPts val="0"/>
                        </a:spcAft>
                      </a:pPr>
                      <a:r>
                        <a:rPr lang="en-CA" sz="1500" dirty="0">
                          <a:effectLst/>
                        </a:rPr>
                        <a:t> </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marL="0" marR="0">
                        <a:lnSpc>
                          <a:spcPct val="115000"/>
                        </a:lnSpc>
                        <a:spcBef>
                          <a:spcPts val="0"/>
                        </a:spcBef>
                        <a:spcAft>
                          <a:spcPts val="0"/>
                        </a:spcAft>
                      </a:pPr>
                      <a:r>
                        <a:rPr lang="en-CA" sz="1500" dirty="0">
                          <a:effectLst/>
                        </a:rPr>
                        <a:t>           </a:t>
                      </a:r>
                      <a:r>
                        <a:rPr lang="en-CA" sz="1700" dirty="0">
                          <a:effectLst/>
                        </a:rPr>
                        <a:t>% days of tweets with negative tone</a:t>
                      </a:r>
                      <a:endParaRPr lang="en-US" sz="1700" dirty="0">
                        <a:effectLst/>
                      </a:endParaRPr>
                    </a:p>
                    <a:p>
                      <a:pPr marL="0" marR="0">
                        <a:lnSpc>
                          <a:spcPct val="115000"/>
                        </a:lnSpc>
                        <a:spcBef>
                          <a:spcPts val="0"/>
                        </a:spcBef>
                        <a:spcAft>
                          <a:spcPts val="0"/>
                        </a:spcAft>
                      </a:pPr>
                      <a:endParaRPr lang="en-CA" sz="1000" dirty="0" smtClean="0">
                        <a:effectLst/>
                      </a:endParaRPr>
                    </a:p>
                    <a:p>
                      <a:pPr marL="0" marR="0">
                        <a:lnSpc>
                          <a:spcPct val="115000"/>
                        </a:lnSpc>
                        <a:spcBef>
                          <a:spcPts val="0"/>
                        </a:spcBef>
                        <a:spcAft>
                          <a:spcPts val="0"/>
                        </a:spcAft>
                      </a:pPr>
                      <a:r>
                        <a:rPr lang="en-CA" sz="1500" dirty="0" smtClean="0">
                          <a:effectLst/>
                        </a:rPr>
                        <a:t>          </a:t>
                      </a:r>
                      <a:r>
                        <a:rPr lang="en-CA" sz="1700" dirty="0" smtClean="0">
                          <a:effectLst/>
                        </a:rPr>
                        <a:t>Number of firms tweeting financial info.</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CA" sz="1800" dirty="0">
                          <a:effectLst/>
                        </a:rPr>
                        <a:t>7.60%</a:t>
                      </a:r>
                      <a:endParaRPr lang="en-US" sz="1800" dirty="0">
                        <a:effectLst/>
                      </a:endParaRPr>
                    </a:p>
                    <a:p>
                      <a:pPr marL="0" marR="0" algn="ctr">
                        <a:lnSpc>
                          <a:spcPct val="115000"/>
                        </a:lnSpc>
                        <a:spcBef>
                          <a:spcPts val="0"/>
                        </a:spcBef>
                        <a:spcAft>
                          <a:spcPts val="0"/>
                        </a:spcAft>
                      </a:pPr>
                      <a:r>
                        <a:rPr lang="en-CA" sz="1000" dirty="0" smtClean="0">
                          <a:effectLst/>
                        </a:rPr>
                        <a:t> </a:t>
                      </a:r>
                    </a:p>
                    <a:p>
                      <a:pPr marL="0" marR="0" algn="ctr">
                        <a:lnSpc>
                          <a:spcPct val="115000"/>
                        </a:lnSpc>
                        <a:spcBef>
                          <a:spcPts val="0"/>
                        </a:spcBef>
                        <a:spcAft>
                          <a:spcPts val="0"/>
                        </a:spcAft>
                      </a:pPr>
                      <a:r>
                        <a:rPr lang="en-CA" sz="1800" dirty="0" smtClean="0">
                          <a:effectLst/>
                        </a:rPr>
                        <a:t>475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CA" sz="1800" dirty="0">
                          <a:effectLst/>
                        </a:rPr>
                        <a:t>7.16%</a:t>
                      </a:r>
                      <a:endParaRPr lang="en-US" sz="1800" dirty="0">
                        <a:effectLst/>
                      </a:endParaRPr>
                    </a:p>
                    <a:p>
                      <a:pPr marL="0" marR="0" algn="ctr">
                        <a:lnSpc>
                          <a:spcPct val="115000"/>
                        </a:lnSpc>
                        <a:spcBef>
                          <a:spcPts val="0"/>
                        </a:spcBef>
                        <a:spcAft>
                          <a:spcPts val="0"/>
                        </a:spcAft>
                      </a:pPr>
                      <a:endParaRPr lang="en-CA" sz="1000" dirty="0" smtClean="0">
                        <a:effectLst/>
                      </a:endParaRPr>
                    </a:p>
                    <a:p>
                      <a:pPr marL="0" marR="0" algn="ctr">
                        <a:lnSpc>
                          <a:spcPct val="115000"/>
                        </a:lnSpc>
                        <a:spcBef>
                          <a:spcPts val="0"/>
                        </a:spcBef>
                        <a:spcAft>
                          <a:spcPts val="0"/>
                        </a:spcAft>
                      </a:pPr>
                      <a:r>
                        <a:rPr lang="en-CA" sz="1800" dirty="0" smtClean="0">
                          <a:effectLst/>
                        </a:rPr>
                        <a:t>529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CA" sz="1800" dirty="0">
                          <a:effectLst/>
                        </a:rPr>
                        <a:t>-0.43%</a:t>
                      </a:r>
                      <a:endParaRPr lang="en-US" sz="1800" dirty="0">
                        <a:effectLst/>
                      </a:endParaRPr>
                    </a:p>
                    <a:p>
                      <a:pPr marL="0" marR="0" algn="ctr">
                        <a:lnSpc>
                          <a:spcPct val="115000"/>
                        </a:lnSpc>
                        <a:spcBef>
                          <a:spcPts val="0"/>
                        </a:spcBef>
                        <a:spcAft>
                          <a:spcPts val="0"/>
                        </a:spcAft>
                      </a:pPr>
                      <a:endParaRPr lang="en-US" sz="1000" dirty="0" smtClean="0">
                        <a:effectLst/>
                      </a:endParaRPr>
                    </a:p>
                    <a:p>
                      <a:pPr marL="0" marR="0" algn="ctr">
                        <a:lnSpc>
                          <a:spcPct val="115000"/>
                        </a:lnSpc>
                        <a:spcBef>
                          <a:spcPts val="0"/>
                        </a:spcBef>
                        <a:spcAft>
                          <a:spcPts val="0"/>
                        </a:spcAft>
                      </a:pPr>
                      <a:r>
                        <a:rPr lang="en-CA" sz="1800" dirty="0" smtClean="0">
                          <a:effectLst/>
                        </a:rPr>
                        <a:t>54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5245">
                <a:tc>
                  <a:txBody>
                    <a:bodyPr/>
                    <a:lstStyle/>
                    <a:p>
                      <a:pPr marL="0" marR="0">
                        <a:lnSpc>
                          <a:spcPct val="115000"/>
                        </a:lnSpc>
                        <a:spcBef>
                          <a:spcPts val="0"/>
                        </a:spcBef>
                        <a:spcAft>
                          <a:spcPts val="0"/>
                        </a:spcAft>
                      </a:pPr>
                      <a:r>
                        <a:rPr lang="en-CA" sz="1500">
                          <a:effectLst/>
                        </a:rPr>
                        <a:t>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CA" sz="1500">
                          <a:effectLst/>
                        </a:rPr>
                        <a:t>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CA" sz="1500">
                          <a:effectLst/>
                        </a:rPr>
                        <a:t>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CA" sz="1500" dirty="0">
                          <a:effectLst/>
                        </a:rPr>
                        <a:t> </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3" name="Title 2"/>
          <p:cNvSpPr>
            <a:spLocks noGrp="1"/>
          </p:cNvSpPr>
          <p:nvPr>
            <p:ph type="title"/>
          </p:nvPr>
        </p:nvSpPr>
        <p:spPr/>
        <p:txBody>
          <a:bodyPr/>
          <a:lstStyle/>
          <a:p>
            <a:r>
              <a:rPr lang="en-US" dirty="0" smtClean="0"/>
              <a:t>Tweeting statistics</a:t>
            </a:r>
            <a:endParaRPr lang="en-US" dirty="0"/>
          </a:p>
        </p:txBody>
      </p:sp>
    </p:spTree>
    <p:extLst>
      <p:ext uri="{BB962C8B-B14F-4D97-AF65-F5344CB8AC3E}">
        <p14:creationId xmlns:p14="http://schemas.microsoft.com/office/powerpoint/2010/main" val="3541810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smtClean="0"/>
          </a:p>
          <a:p>
            <a:pPr marL="0" indent="0">
              <a:buNone/>
            </a:pPr>
            <a:r>
              <a:rPr lang="en-US" dirty="0" smtClean="0"/>
              <a:t>Tweeting appears informative, but only after the SEC regulation.</a:t>
            </a:r>
          </a:p>
          <a:p>
            <a:pPr marL="0" indent="0">
              <a:buNone/>
            </a:pPr>
            <a:endParaRPr lang="en-US" dirty="0" smtClean="0"/>
          </a:p>
          <a:p>
            <a:r>
              <a:rPr lang="en-US" dirty="0">
                <a:solidFill>
                  <a:srgbClr val="0070C0"/>
                </a:solidFill>
              </a:rPr>
              <a:t>	</a:t>
            </a:r>
            <a:r>
              <a:rPr lang="en-US" dirty="0" smtClean="0">
                <a:solidFill>
                  <a:srgbClr val="0070C0"/>
                </a:solidFill>
              </a:rPr>
              <a:t>Market returns respond to tweeting</a:t>
            </a:r>
          </a:p>
          <a:p>
            <a:r>
              <a:rPr lang="en-US" dirty="0">
                <a:solidFill>
                  <a:srgbClr val="0070C0"/>
                </a:solidFill>
              </a:rPr>
              <a:t>	</a:t>
            </a:r>
            <a:r>
              <a:rPr lang="en-US" dirty="0" smtClean="0">
                <a:solidFill>
                  <a:srgbClr val="0070C0"/>
                </a:solidFill>
              </a:rPr>
              <a:t>Trading volume responds to tweeting</a:t>
            </a:r>
          </a:p>
        </p:txBody>
      </p:sp>
      <p:sp>
        <p:nvSpPr>
          <p:cNvPr id="3" name="Title 2"/>
          <p:cNvSpPr>
            <a:spLocks noGrp="1"/>
          </p:cNvSpPr>
          <p:nvPr>
            <p:ph type="title"/>
          </p:nvPr>
        </p:nvSpPr>
        <p:spPr/>
        <p:txBody>
          <a:bodyPr/>
          <a:lstStyle/>
          <a:p>
            <a:r>
              <a:rPr lang="en-US" dirty="0"/>
              <a:t>Is tweeting informative?</a:t>
            </a:r>
          </a:p>
        </p:txBody>
      </p:sp>
    </p:spTree>
    <p:extLst>
      <p:ext uri="{BB962C8B-B14F-4D97-AF65-F5344CB8AC3E}">
        <p14:creationId xmlns:p14="http://schemas.microsoft.com/office/powerpoint/2010/main" val="1622364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p:cNvGraphicFramePr/>
          <p:nvPr>
            <p:extLst/>
          </p:nvPr>
        </p:nvGraphicFramePr>
        <p:xfrm>
          <a:off x="2013153" y="331383"/>
          <a:ext cx="4949190" cy="29165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p:cNvGraphicFramePr/>
          <p:nvPr>
            <p:extLst/>
          </p:nvPr>
        </p:nvGraphicFramePr>
        <p:xfrm>
          <a:off x="1965429" y="3375912"/>
          <a:ext cx="4949190" cy="292227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4576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Number of followers</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240" y="3430055"/>
            <a:ext cx="2899724" cy="215159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867" y="3585847"/>
            <a:ext cx="3308350" cy="1654175"/>
          </a:xfrm>
          <a:prstGeom prst="rect">
            <a:avLst/>
          </a:prstGeom>
        </p:spPr>
      </p:pic>
      <p:sp>
        <p:nvSpPr>
          <p:cNvPr id="6" name="Content Placeholder 5"/>
          <p:cNvSpPr>
            <a:spLocks noGrp="1"/>
          </p:cNvSpPr>
          <p:nvPr>
            <p:ph idx="1"/>
          </p:nvPr>
        </p:nvSpPr>
        <p:spPr>
          <a:xfrm>
            <a:off x="305455" y="831926"/>
            <a:ext cx="8445500" cy="1806499"/>
          </a:xfrm>
        </p:spPr>
        <p:txBody>
          <a:bodyPr/>
          <a:lstStyle/>
          <a:p>
            <a:r>
              <a:rPr lang="en-US" dirty="0" smtClean="0"/>
              <a:t>The greater the number of followers on Twitter, the greater the market response</a:t>
            </a:r>
            <a:endParaRPr lang="en-US" dirty="0"/>
          </a:p>
        </p:txBody>
      </p:sp>
    </p:spTree>
    <p:extLst>
      <p:ext uri="{BB962C8B-B14F-4D97-AF65-F5344CB8AC3E}">
        <p14:creationId xmlns:p14="http://schemas.microsoft.com/office/powerpoint/2010/main" val="1740822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sz="1500" dirty="0" smtClean="0">
              <a:solidFill>
                <a:srgbClr val="7030A0"/>
              </a:solidFill>
            </a:endParaRPr>
          </a:p>
          <a:p>
            <a:r>
              <a:rPr lang="en-US" sz="1900" dirty="0" smtClean="0">
                <a:solidFill>
                  <a:srgbClr val="7030A0"/>
                </a:solidFill>
              </a:rPr>
              <a:t>It appears that market respond within 15 minutes of the tweet</a:t>
            </a:r>
          </a:p>
          <a:p>
            <a:r>
              <a:rPr lang="en-US" sz="1900" dirty="0" smtClean="0">
                <a:solidFill>
                  <a:srgbClr val="7030A0"/>
                </a:solidFill>
              </a:rPr>
              <a:t>This is the case only after the SEC regulation</a:t>
            </a:r>
            <a:endParaRPr lang="en-US" sz="1900" dirty="0">
              <a:solidFill>
                <a:srgbClr val="7030A0"/>
              </a:solidFill>
            </a:endParaRPr>
          </a:p>
          <a:p>
            <a:pPr marL="0" indent="0">
              <a:buNone/>
            </a:pPr>
            <a:endParaRPr lang="en-US" sz="2000" dirty="0" smtClean="0">
              <a:solidFill>
                <a:srgbClr val="0070C0"/>
              </a:solidFill>
            </a:endParaRPr>
          </a:p>
          <a:p>
            <a:pPr>
              <a:buFontTx/>
              <a:buChar char="-"/>
            </a:pPr>
            <a:endParaRPr lang="en-US" sz="2000" dirty="0">
              <a:solidFill>
                <a:srgbClr val="0070C0"/>
              </a:solidFill>
            </a:endParaRPr>
          </a:p>
          <a:p>
            <a:pPr marL="0" indent="0">
              <a:buNone/>
            </a:pPr>
            <a:endParaRPr lang="en-US" sz="2000" dirty="0">
              <a:solidFill>
                <a:srgbClr val="0070C0"/>
              </a:solidFill>
            </a:endParaRPr>
          </a:p>
        </p:txBody>
      </p:sp>
      <p:sp>
        <p:nvSpPr>
          <p:cNvPr id="3" name="Title 2"/>
          <p:cNvSpPr>
            <a:spLocks noGrp="1"/>
          </p:cNvSpPr>
          <p:nvPr>
            <p:ph type="title"/>
          </p:nvPr>
        </p:nvSpPr>
        <p:spPr/>
        <p:txBody>
          <a:bodyPr/>
          <a:lstStyle/>
          <a:p>
            <a:r>
              <a:rPr lang="en-US" dirty="0" smtClean="0"/>
              <a:t>Intraday evidence (15-minute window)</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8925" y="2595561"/>
            <a:ext cx="3486150" cy="2614613"/>
          </a:xfrm>
          <a:prstGeom prst="rect">
            <a:avLst/>
          </a:prstGeom>
        </p:spPr>
      </p:pic>
    </p:spTree>
    <p:extLst>
      <p:ext uri="{BB962C8B-B14F-4D97-AF65-F5344CB8AC3E}">
        <p14:creationId xmlns:p14="http://schemas.microsoft.com/office/powerpoint/2010/main" val="421587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080518035"/>
              </p:ext>
            </p:extLst>
          </p:nvPr>
        </p:nvGraphicFramePr>
        <p:xfrm>
          <a:off x="263524" y="1079500"/>
          <a:ext cx="8445500" cy="49879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smtClean="0"/>
              <a:t>Tweeting negative information (I)</a:t>
            </a:r>
            <a:endParaRPr lang="en-US" dirty="0"/>
          </a:p>
        </p:txBody>
      </p:sp>
    </p:spTree>
    <p:extLst>
      <p:ext uri="{BB962C8B-B14F-4D97-AF65-F5344CB8AC3E}">
        <p14:creationId xmlns:p14="http://schemas.microsoft.com/office/powerpoint/2010/main" val="2648155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a:p>
        </p:txBody>
      </p:sp>
      <p:sp>
        <p:nvSpPr>
          <p:cNvPr id="3" name="Title 2"/>
          <p:cNvSpPr>
            <a:spLocks noGrp="1"/>
          </p:cNvSpPr>
          <p:nvPr>
            <p:ph type="title"/>
          </p:nvPr>
        </p:nvSpPr>
        <p:spPr/>
        <p:txBody>
          <a:bodyPr/>
          <a:lstStyle/>
          <a:p>
            <a:r>
              <a:rPr lang="en-US" dirty="0" smtClean="0"/>
              <a:t>Tweeting negative information (II)</a:t>
            </a:r>
            <a:endParaRPr lang="en-US" dirty="0"/>
          </a:p>
        </p:txBody>
      </p:sp>
      <p:graphicFrame>
        <p:nvGraphicFramePr>
          <p:cNvPr id="5" name="Diagram 4"/>
          <p:cNvGraphicFramePr/>
          <p:nvPr>
            <p:extLst>
              <p:ext uri="{D42A27DB-BD31-4B8C-83A1-F6EECF244321}">
                <p14:modId xmlns:p14="http://schemas.microsoft.com/office/powerpoint/2010/main" val="157431787"/>
              </p:ext>
            </p:extLst>
          </p:nvPr>
        </p:nvGraphicFramePr>
        <p:xfrm>
          <a:off x="63498" y="574204"/>
          <a:ext cx="8445501" cy="5533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3694007" y="2917232"/>
            <a:ext cx="5100743" cy="9467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r>
              <a:rPr lang="en-US" kern="1200" dirty="0" smtClean="0">
                <a:solidFill>
                  <a:srgbClr val="7030A0"/>
                </a:solidFill>
              </a:rPr>
              <a:t>More likely to tweet negative news</a:t>
            </a:r>
            <a:endParaRPr lang="en-US" kern="1200" dirty="0">
              <a:solidFill>
                <a:srgbClr val="7030A0"/>
              </a:solidFill>
            </a:endParaRPr>
          </a:p>
        </p:txBody>
      </p:sp>
      <p:sp>
        <p:nvSpPr>
          <p:cNvPr id="7" name="Rectangle 6"/>
          <p:cNvSpPr/>
          <p:nvPr/>
        </p:nvSpPr>
        <p:spPr>
          <a:xfrm>
            <a:off x="5632291" y="4171531"/>
            <a:ext cx="3143409" cy="9467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n-US" kern="1200" dirty="0" smtClean="0">
                <a:solidFill>
                  <a:srgbClr val="7030A0"/>
                </a:solidFill>
              </a:rPr>
              <a:t>Outside market hours</a:t>
            </a:r>
            <a:endParaRPr lang="en-US" kern="1200" dirty="0">
              <a:solidFill>
                <a:srgbClr val="7030A0"/>
              </a:solidFill>
            </a:endParaRPr>
          </a:p>
          <a:p>
            <a:pPr marL="114300" lvl="1" indent="-114300" algn="l" defTabSz="666750">
              <a:lnSpc>
                <a:spcPct val="90000"/>
              </a:lnSpc>
              <a:spcBef>
                <a:spcPct val="0"/>
              </a:spcBef>
              <a:spcAft>
                <a:spcPct val="15000"/>
              </a:spcAft>
              <a:buChar char="••"/>
            </a:pPr>
            <a:r>
              <a:rPr lang="en-US" kern="1200" dirty="0" smtClean="0">
                <a:solidFill>
                  <a:srgbClr val="7030A0"/>
                </a:solidFill>
              </a:rPr>
              <a:t>Friday afternoon</a:t>
            </a:r>
            <a:endParaRPr lang="en-US" kern="1200" dirty="0">
              <a:solidFill>
                <a:srgbClr val="7030A0"/>
              </a:solidFill>
            </a:endParaRPr>
          </a:p>
          <a:p>
            <a:pPr marL="114300" lvl="1" indent="-114300" algn="l" defTabSz="666750">
              <a:lnSpc>
                <a:spcPct val="90000"/>
              </a:lnSpc>
              <a:spcBef>
                <a:spcPct val="0"/>
              </a:spcBef>
              <a:spcAft>
                <a:spcPct val="15000"/>
              </a:spcAft>
              <a:buChar char="••"/>
            </a:pPr>
            <a:r>
              <a:rPr lang="en-US" kern="1200" dirty="0" smtClean="0">
                <a:solidFill>
                  <a:srgbClr val="7030A0"/>
                </a:solidFill>
              </a:rPr>
              <a:t>Not during earnings season</a:t>
            </a:r>
            <a:endParaRPr lang="en-US" kern="1200" dirty="0">
              <a:solidFill>
                <a:srgbClr val="7030A0"/>
              </a:solidFill>
            </a:endParaRPr>
          </a:p>
        </p:txBody>
      </p:sp>
    </p:spTree>
    <p:extLst>
      <p:ext uri="{BB962C8B-B14F-4D97-AF65-F5344CB8AC3E}">
        <p14:creationId xmlns:p14="http://schemas.microsoft.com/office/powerpoint/2010/main" val="106022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This result is consistent with how we know corporations behave:</a:t>
            </a:r>
          </a:p>
          <a:p>
            <a:endParaRPr lang="en-US" dirty="0"/>
          </a:p>
          <a:p>
            <a:pPr lvl="1"/>
            <a:r>
              <a:rPr lang="en-US" dirty="0" smtClean="0">
                <a:solidFill>
                  <a:srgbClr val="0070C0"/>
                </a:solidFill>
              </a:rPr>
              <a:t>In cases of voluntary disclosure, firms select to disclose positive news only</a:t>
            </a:r>
            <a:endParaRPr lang="en-CA" dirty="0" smtClean="0">
              <a:solidFill>
                <a:srgbClr val="0070C0"/>
              </a:solidFill>
            </a:endParaRPr>
          </a:p>
          <a:p>
            <a:pPr lvl="1"/>
            <a:endParaRPr lang="en-CA" sz="1000" dirty="0" smtClean="0">
              <a:solidFill>
                <a:srgbClr val="0070C0"/>
              </a:solidFill>
            </a:endParaRPr>
          </a:p>
          <a:p>
            <a:pPr lvl="1"/>
            <a:r>
              <a:rPr lang="en-CA" dirty="0" smtClean="0">
                <a:solidFill>
                  <a:srgbClr val="0070C0"/>
                </a:solidFill>
              </a:rPr>
              <a:t>Firms strategically time bad news on Fridays!</a:t>
            </a:r>
          </a:p>
          <a:p>
            <a:pPr marL="457200" lvl="1" indent="0">
              <a:buNone/>
            </a:pPr>
            <a:endParaRPr lang="en-CA" sz="1000" dirty="0" smtClean="0">
              <a:solidFill>
                <a:srgbClr val="00B050"/>
              </a:solidFill>
            </a:endParaRPr>
          </a:p>
          <a:p>
            <a:pPr lvl="1"/>
            <a:r>
              <a:rPr lang="en-CA" dirty="0" smtClean="0">
                <a:solidFill>
                  <a:srgbClr val="0070C0"/>
                </a:solidFill>
              </a:rPr>
              <a:t>Firms communicate bad news outside of market hours</a:t>
            </a:r>
          </a:p>
          <a:p>
            <a:pPr lvl="1"/>
            <a:endParaRPr lang="en-CA" dirty="0">
              <a:solidFill>
                <a:srgbClr val="0070C0"/>
              </a:solidFill>
            </a:endParaRPr>
          </a:p>
          <a:p>
            <a:pPr marL="457200" lvl="1" indent="0" algn="ctr">
              <a:buNone/>
            </a:pPr>
            <a:r>
              <a:rPr lang="en-CA" i="1" dirty="0" smtClean="0">
                <a:solidFill>
                  <a:srgbClr val="C00000"/>
                </a:solidFill>
              </a:rPr>
              <a:t>It appears that the same behaviour extends to Twitter!</a:t>
            </a:r>
          </a:p>
        </p:txBody>
      </p:sp>
      <p:sp>
        <p:nvSpPr>
          <p:cNvPr id="3" name="Title 2"/>
          <p:cNvSpPr>
            <a:spLocks noGrp="1"/>
          </p:cNvSpPr>
          <p:nvPr>
            <p:ph type="title"/>
          </p:nvPr>
        </p:nvSpPr>
        <p:spPr/>
        <p:txBody>
          <a:bodyPr/>
          <a:lstStyle/>
          <a:p>
            <a:r>
              <a:rPr lang="en-US" dirty="0"/>
              <a:t>Tweeting negative </a:t>
            </a:r>
            <a:r>
              <a:rPr lang="en-US" dirty="0" smtClean="0"/>
              <a:t>information (III)</a:t>
            </a:r>
            <a:endParaRPr lang="en-US" dirty="0"/>
          </a:p>
        </p:txBody>
      </p:sp>
    </p:spTree>
    <p:extLst>
      <p:ext uri="{BB962C8B-B14F-4D97-AF65-F5344CB8AC3E}">
        <p14:creationId xmlns:p14="http://schemas.microsoft.com/office/powerpoint/2010/main" val="3479966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1285575" y="-6463"/>
            <a:ext cx="11772900" cy="6515100"/>
          </a:xfrm>
          <a:prstGeom prst="rect">
            <a:avLst/>
          </a:prstGeom>
        </p:spPr>
      </p:pic>
    </p:spTree>
    <p:extLst>
      <p:ext uri="{BB962C8B-B14F-4D97-AF65-F5344CB8AC3E}">
        <p14:creationId xmlns:p14="http://schemas.microsoft.com/office/powerpoint/2010/main" val="834376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CA" sz="1000" b="1" dirty="0">
              <a:solidFill>
                <a:srgbClr val="C00000"/>
              </a:solidFill>
            </a:endParaRPr>
          </a:p>
          <a:p>
            <a:pPr marL="457200" lvl="1" indent="0">
              <a:buNone/>
            </a:pPr>
            <a:r>
              <a:rPr lang="en-CA" sz="2200" i="1" dirty="0" smtClean="0">
                <a:solidFill>
                  <a:srgbClr val="7030A0"/>
                </a:solidFill>
              </a:rPr>
              <a:t>Can firms use Twitter, as a method of lowering information asymmetry to help reduce their cost of equity capital?</a:t>
            </a:r>
            <a:endParaRPr lang="en-CA" sz="2200" i="1" dirty="0">
              <a:solidFill>
                <a:srgbClr val="7030A0"/>
              </a:solidFill>
            </a:endParaRPr>
          </a:p>
          <a:p>
            <a:pPr marL="457200" lvl="1" indent="0">
              <a:buNone/>
            </a:pPr>
            <a:endParaRPr lang="en-CA" sz="2000" dirty="0"/>
          </a:p>
          <a:p>
            <a:r>
              <a:rPr lang="en-CA" sz="2600" b="1" dirty="0" smtClean="0">
                <a:solidFill>
                  <a:srgbClr val="C00000"/>
                </a:solidFill>
              </a:rPr>
              <a:t>Main empirical results:</a:t>
            </a:r>
          </a:p>
          <a:p>
            <a:endParaRPr lang="en-CA" sz="1200" b="1" dirty="0" smtClean="0">
              <a:solidFill>
                <a:srgbClr val="C00000"/>
              </a:solidFill>
            </a:endParaRPr>
          </a:p>
          <a:p>
            <a:pPr marL="457200" lvl="1" indent="0">
              <a:buNone/>
            </a:pPr>
            <a:r>
              <a:rPr lang="en-CA" sz="2200" dirty="0" smtClean="0">
                <a:solidFill>
                  <a:schemeClr val="accent1">
                    <a:lumMod val="75000"/>
                  </a:schemeClr>
                </a:solidFill>
              </a:rPr>
              <a:t>1. Firms that use Twitter experience a lower cost of equity capital</a:t>
            </a:r>
          </a:p>
          <a:p>
            <a:pPr lvl="1"/>
            <a:endParaRPr lang="en-CA" sz="1200" dirty="0" smtClean="0">
              <a:solidFill>
                <a:schemeClr val="accent1">
                  <a:lumMod val="75000"/>
                </a:schemeClr>
              </a:solidFill>
            </a:endParaRPr>
          </a:p>
          <a:p>
            <a:pPr marL="457200" lvl="1" indent="0">
              <a:buNone/>
            </a:pPr>
            <a:r>
              <a:rPr lang="en-CA" sz="2200" dirty="0" smtClean="0">
                <a:solidFill>
                  <a:schemeClr val="accent1">
                    <a:lumMod val="75000"/>
                  </a:schemeClr>
                </a:solidFill>
              </a:rPr>
              <a:t>2. Firms that face the largest information asymmetry (smaller firms, firms followed by fewer analysts, and firms with the least institutional holdings) especially benefit from tweeting financial information about their firm</a:t>
            </a:r>
          </a:p>
        </p:txBody>
      </p:sp>
      <p:sp>
        <p:nvSpPr>
          <p:cNvPr id="3" name="Title 2"/>
          <p:cNvSpPr>
            <a:spLocks noGrp="1"/>
          </p:cNvSpPr>
          <p:nvPr>
            <p:ph type="title"/>
          </p:nvPr>
        </p:nvSpPr>
        <p:spPr/>
        <p:txBody>
          <a:bodyPr/>
          <a:lstStyle/>
          <a:p>
            <a:r>
              <a:rPr lang="en-CA" dirty="0" smtClean="0"/>
              <a:t>Twitter and cost of capital</a:t>
            </a:r>
            <a:endParaRPr lang="en-CA" dirty="0"/>
          </a:p>
        </p:txBody>
      </p:sp>
    </p:spTree>
    <p:extLst>
      <p:ext uri="{BB962C8B-B14F-4D97-AF65-F5344CB8AC3E}">
        <p14:creationId xmlns:p14="http://schemas.microsoft.com/office/powerpoint/2010/main" val="1665083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2496545" y="3417043"/>
          <a:ext cx="4119973" cy="2732532"/>
        </p:xfrm>
        <a:graphic>
          <a:graphicData uri="http://schemas.openxmlformats.org/drawingml/2006/table">
            <a:tbl>
              <a:tblPr firstRow="1" firstCol="1" bandRow="1">
                <a:tableStyleId>{5C22544A-7EE6-4342-B048-85BDC9FD1C3A}</a:tableStyleId>
              </a:tblPr>
              <a:tblGrid>
                <a:gridCol w="954405"/>
                <a:gridCol w="979648"/>
                <a:gridCol w="1027521"/>
                <a:gridCol w="1158399"/>
              </a:tblGrid>
              <a:tr h="330677">
                <a:tc>
                  <a:txBody>
                    <a:bodyPr/>
                    <a:lstStyle/>
                    <a:p>
                      <a:pPr algn="l">
                        <a:lnSpc>
                          <a:spcPct val="115000"/>
                        </a:lnSpc>
                        <a:spcAft>
                          <a:spcPts val="0"/>
                        </a:spcAft>
                      </a:pPr>
                      <a:r>
                        <a:rPr lang="en-CA" sz="1500" dirty="0">
                          <a:effectLst/>
                        </a:rPr>
                        <a:t>Year</a:t>
                      </a:r>
                      <a:endParaRPr lang="en-CA" sz="15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CA" sz="1500" dirty="0" smtClean="0">
                          <a:effectLst/>
                          <a:latin typeface="+mn-lt"/>
                          <a:ea typeface="+mn-ea"/>
                          <a:cs typeface="+mn-cs"/>
                        </a:rPr>
                        <a:t>#</a:t>
                      </a:r>
                      <a:r>
                        <a:rPr lang="en-CA" sz="1500" baseline="0" dirty="0" smtClean="0">
                          <a:effectLst/>
                          <a:latin typeface="+mn-lt"/>
                          <a:ea typeface="+mn-ea"/>
                          <a:cs typeface="+mn-cs"/>
                        </a:rPr>
                        <a:t> Firms</a:t>
                      </a:r>
                      <a:endParaRPr lang="en-CA" sz="15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CA" sz="1500" dirty="0" smtClean="0">
                          <a:effectLst/>
                          <a:latin typeface="Calibri"/>
                          <a:ea typeface="Calibri"/>
                          <a:cs typeface="Times New Roman"/>
                        </a:rPr>
                        <a:t># use Twitter</a:t>
                      </a:r>
                      <a:endParaRPr lang="en-CA" sz="15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CA" sz="1500" dirty="0" smtClean="0">
                          <a:effectLst/>
                          <a:latin typeface="Calibri"/>
                          <a:ea typeface="Calibri"/>
                          <a:cs typeface="Times New Roman"/>
                        </a:rPr>
                        <a:t>% use Twitter</a:t>
                      </a:r>
                      <a:endParaRPr lang="en-CA" sz="1500" dirty="0">
                        <a:effectLst/>
                        <a:latin typeface="Calibri"/>
                        <a:ea typeface="Calibri"/>
                        <a:cs typeface="Times New Roman"/>
                      </a:endParaRPr>
                    </a:p>
                  </a:txBody>
                  <a:tcPr marL="68580" marR="68580" marT="0" marB="0"/>
                </a:tc>
              </a:tr>
              <a:tr h="217302">
                <a:tc>
                  <a:txBody>
                    <a:bodyPr/>
                    <a:lstStyle/>
                    <a:p>
                      <a:r>
                        <a:rPr lang="en-US" sz="1600" dirty="0" smtClean="0"/>
                        <a:t>2007</a:t>
                      </a:r>
                      <a:endParaRPr lang="en-US" sz="1600" dirty="0"/>
                    </a:p>
                  </a:txBody>
                  <a:tcPr marL="68580" marR="68580" marT="0" marB="0"/>
                </a:tc>
                <a:tc>
                  <a:txBody>
                    <a:bodyPr/>
                    <a:lstStyle/>
                    <a:p>
                      <a:pPr algn="ctr"/>
                      <a:r>
                        <a:rPr lang="en-US" sz="1600" dirty="0" smtClean="0"/>
                        <a:t>1,338</a:t>
                      </a:r>
                      <a:endParaRPr lang="en-US" sz="1600" dirty="0"/>
                    </a:p>
                  </a:txBody>
                  <a:tcPr marL="68580" marR="68580" marT="0" marB="0"/>
                </a:tc>
                <a:tc>
                  <a:txBody>
                    <a:bodyPr/>
                    <a:lstStyle/>
                    <a:p>
                      <a:pPr algn="ctr"/>
                      <a:r>
                        <a:rPr lang="en-US" sz="1600" dirty="0" smtClean="0"/>
                        <a:t>7</a:t>
                      </a:r>
                      <a:endParaRPr lang="en-US" sz="1600" dirty="0"/>
                    </a:p>
                  </a:txBody>
                  <a:tcPr marL="68580" marR="68580" marT="0" marB="0"/>
                </a:tc>
                <a:tc>
                  <a:txBody>
                    <a:bodyPr/>
                    <a:lstStyle/>
                    <a:p>
                      <a:pPr algn="ctr"/>
                      <a:r>
                        <a:rPr lang="en-US" sz="1600" dirty="0" smtClean="0"/>
                        <a:t>0.5%</a:t>
                      </a:r>
                      <a:endParaRPr lang="en-US" sz="1600" dirty="0"/>
                    </a:p>
                  </a:txBody>
                  <a:tcPr marL="68580" marR="68580" marT="0" marB="0"/>
                </a:tc>
              </a:tr>
              <a:tr h="217302">
                <a:tc>
                  <a:txBody>
                    <a:bodyPr/>
                    <a:lstStyle/>
                    <a:p>
                      <a:pPr algn="l">
                        <a:lnSpc>
                          <a:spcPct val="115000"/>
                        </a:lnSpc>
                        <a:spcAft>
                          <a:spcPts val="0"/>
                        </a:spcAft>
                      </a:pPr>
                      <a:r>
                        <a:rPr lang="en-CA" sz="1600" dirty="0">
                          <a:effectLst/>
                        </a:rPr>
                        <a:t>2008</a:t>
                      </a:r>
                      <a:endParaRPr lang="en-CA" sz="16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CA" sz="1600" dirty="0" smtClean="0">
                          <a:effectLst/>
                        </a:rPr>
                        <a:t>1,283</a:t>
                      </a:r>
                      <a:endParaRPr lang="en-CA" sz="16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CA" sz="1600" dirty="0" smtClean="0">
                          <a:effectLst/>
                          <a:latin typeface="Calibri"/>
                          <a:ea typeface="Calibri"/>
                          <a:cs typeface="Times New Roman"/>
                        </a:rPr>
                        <a:t>46</a:t>
                      </a:r>
                      <a:endParaRPr lang="en-CA" sz="16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CA" sz="1600" dirty="0" smtClean="0">
                          <a:effectLst/>
                          <a:latin typeface="Calibri"/>
                          <a:ea typeface="Calibri"/>
                          <a:cs typeface="Times New Roman"/>
                        </a:rPr>
                        <a:t>3.6%</a:t>
                      </a:r>
                      <a:endParaRPr lang="en-CA" sz="1600" dirty="0">
                        <a:effectLst/>
                        <a:latin typeface="Calibri"/>
                        <a:ea typeface="Calibri"/>
                        <a:cs typeface="Times New Roman"/>
                      </a:endParaRPr>
                    </a:p>
                  </a:txBody>
                  <a:tcPr marL="68580" marR="68580" marT="0" marB="0"/>
                </a:tc>
              </a:tr>
              <a:tr h="217302">
                <a:tc>
                  <a:txBody>
                    <a:bodyPr/>
                    <a:lstStyle/>
                    <a:p>
                      <a:pPr algn="l">
                        <a:lnSpc>
                          <a:spcPct val="115000"/>
                        </a:lnSpc>
                        <a:spcAft>
                          <a:spcPts val="0"/>
                        </a:spcAft>
                      </a:pPr>
                      <a:r>
                        <a:rPr lang="en-CA" sz="1600" dirty="0">
                          <a:effectLst/>
                        </a:rPr>
                        <a:t>2009</a:t>
                      </a:r>
                      <a:endParaRPr lang="en-CA" sz="16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CA" sz="1600" dirty="0" smtClean="0">
                          <a:effectLst/>
                        </a:rPr>
                        <a:t>1,102</a:t>
                      </a:r>
                      <a:endParaRPr lang="en-CA" sz="16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CA" sz="1600" dirty="0" smtClean="0">
                          <a:effectLst/>
                          <a:latin typeface="Calibri"/>
                          <a:ea typeface="Calibri"/>
                          <a:cs typeface="Times New Roman"/>
                        </a:rPr>
                        <a:t>305</a:t>
                      </a:r>
                      <a:endParaRPr lang="en-CA" sz="16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CA" sz="1600" dirty="0" smtClean="0">
                          <a:effectLst/>
                          <a:latin typeface="Calibri"/>
                          <a:ea typeface="Calibri"/>
                          <a:cs typeface="Times New Roman"/>
                        </a:rPr>
                        <a:t>27.7%</a:t>
                      </a:r>
                      <a:endParaRPr lang="en-CA" sz="1600" dirty="0">
                        <a:effectLst/>
                        <a:latin typeface="Calibri"/>
                        <a:ea typeface="Calibri"/>
                        <a:cs typeface="Times New Roman"/>
                      </a:endParaRPr>
                    </a:p>
                  </a:txBody>
                  <a:tcPr marL="68580" marR="68580" marT="0" marB="0"/>
                </a:tc>
              </a:tr>
              <a:tr h="217302">
                <a:tc>
                  <a:txBody>
                    <a:bodyPr/>
                    <a:lstStyle/>
                    <a:p>
                      <a:pPr algn="l">
                        <a:lnSpc>
                          <a:spcPct val="115000"/>
                        </a:lnSpc>
                        <a:spcAft>
                          <a:spcPts val="0"/>
                        </a:spcAft>
                      </a:pPr>
                      <a:r>
                        <a:rPr lang="en-CA" sz="1600" dirty="0">
                          <a:effectLst/>
                        </a:rPr>
                        <a:t>2010</a:t>
                      </a:r>
                      <a:endParaRPr lang="en-CA" sz="16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CA" sz="1600" dirty="0" smtClean="0">
                          <a:effectLst/>
                        </a:rPr>
                        <a:t>1,261</a:t>
                      </a:r>
                      <a:endParaRPr lang="en-CA" sz="16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CA" sz="1600" dirty="0" smtClean="0">
                          <a:effectLst/>
                          <a:latin typeface="Calibri"/>
                          <a:ea typeface="Calibri"/>
                          <a:cs typeface="Times New Roman"/>
                        </a:rPr>
                        <a:t>525</a:t>
                      </a:r>
                      <a:endParaRPr lang="en-CA" sz="16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CA" sz="1600" dirty="0" smtClean="0">
                          <a:effectLst/>
                          <a:latin typeface="Calibri"/>
                          <a:ea typeface="Calibri"/>
                          <a:cs typeface="Times New Roman"/>
                        </a:rPr>
                        <a:t>41.6%</a:t>
                      </a:r>
                      <a:endParaRPr lang="en-CA" sz="1600" dirty="0">
                        <a:effectLst/>
                        <a:latin typeface="Calibri"/>
                        <a:ea typeface="Calibri"/>
                        <a:cs typeface="Times New Roman"/>
                      </a:endParaRPr>
                    </a:p>
                  </a:txBody>
                  <a:tcPr marL="68580" marR="68580" marT="0" marB="0"/>
                </a:tc>
              </a:tr>
              <a:tr h="217302">
                <a:tc>
                  <a:txBody>
                    <a:bodyPr/>
                    <a:lstStyle/>
                    <a:p>
                      <a:pPr algn="l">
                        <a:lnSpc>
                          <a:spcPct val="115000"/>
                        </a:lnSpc>
                        <a:spcAft>
                          <a:spcPts val="0"/>
                        </a:spcAft>
                      </a:pPr>
                      <a:r>
                        <a:rPr lang="en-CA" sz="1600" dirty="0">
                          <a:effectLst/>
                        </a:rPr>
                        <a:t>2011</a:t>
                      </a:r>
                      <a:endParaRPr lang="en-CA" sz="16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CA" sz="1600" dirty="0" smtClean="0">
                          <a:effectLst/>
                        </a:rPr>
                        <a:t>1,255</a:t>
                      </a:r>
                      <a:endParaRPr lang="en-CA" sz="16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CA" sz="1600" dirty="0" smtClean="0">
                          <a:effectLst/>
                          <a:latin typeface="Calibri"/>
                          <a:ea typeface="Calibri"/>
                          <a:cs typeface="Times New Roman"/>
                        </a:rPr>
                        <a:t>634</a:t>
                      </a:r>
                      <a:endParaRPr lang="en-CA" sz="16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CA" sz="1600" dirty="0" smtClean="0">
                          <a:effectLst/>
                          <a:latin typeface="Calibri"/>
                          <a:ea typeface="Calibri"/>
                          <a:cs typeface="Times New Roman"/>
                        </a:rPr>
                        <a:t>50.5%</a:t>
                      </a:r>
                      <a:endParaRPr lang="en-CA" sz="1600" dirty="0">
                        <a:effectLst/>
                        <a:latin typeface="Calibri"/>
                        <a:ea typeface="Calibri"/>
                        <a:cs typeface="Times New Roman"/>
                      </a:endParaRPr>
                    </a:p>
                  </a:txBody>
                  <a:tcPr marL="68580" marR="68580" marT="0" marB="0"/>
                </a:tc>
              </a:tr>
              <a:tr h="217302">
                <a:tc>
                  <a:txBody>
                    <a:bodyPr/>
                    <a:lstStyle/>
                    <a:p>
                      <a:pPr algn="l">
                        <a:lnSpc>
                          <a:spcPct val="115000"/>
                        </a:lnSpc>
                        <a:spcAft>
                          <a:spcPts val="0"/>
                        </a:spcAft>
                      </a:pPr>
                      <a:r>
                        <a:rPr lang="en-CA" sz="1600" dirty="0">
                          <a:effectLst/>
                        </a:rPr>
                        <a:t>2012</a:t>
                      </a:r>
                      <a:endParaRPr lang="en-CA" sz="16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CA" sz="1600" dirty="0" smtClean="0">
                          <a:effectLst/>
                        </a:rPr>
                        <a:t>1,228</a:t>
                      </a:r>
                      <a:endParaRPr lang="en-CA" sz="16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CA" sz="1600" dirty="0" smtClean="0">
                          <a:effectLst/>
                          <a:latin typeface="Calibri"/>
                          <a:ea typeface="Calibri"/>
                          <a:cs typeface="Times New Roman"/>
                        </a:rPr>
                        <a:t>714</a:t>
                      </a:r>
                      <a:endParaRPr lang="en-CA" sz="16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CA" sz="1600" dirty="0" smtClean="0">
                          <a:effectLst/>
                          <a:latin typeface="Calibri"/>
                          <a:ea typeface="Calibri"/>
                          <a:cs typeface="Times New Roman"/>
                        </a:rPr>
                        <a:t>58.1%</a:t>
                      </a:r>
                      <a:endParaRPr lang="en-CA" sz="1600" dirty="0">
                        <a:effectLst/>
                        <a:latin typeface="Calibri"/>
                        <a:ea typeface="Calibri"/>
                        <a:cs typeface="Times New Roman"/>
                      </a:endParaRPr>
                    </a:p>
                  </a:txBody>
                  <a:tcPr marL="68580" marR="68580" marT="0" marB="0"/>
                </a:tc>
              </a:tr>
              <a:tr h="217302">
                <a:tc>
                  <a:txBody>
                    <a:bodyPr/>
                    <a:lstStyle/>
                    <a:p>
                      <a:pPr algn="l">
                        <a:lnSpc>
                          <a:spcPct val="115000"/>
                        </a:lnSpc>
                        <a:spcAft>
                          <a:spcPts val="0"/>
                        </a:spcAft>
                      </a:pPr>
                      <a:r>
                        <a:rPr lang="en-CA" sz="1600" dirty="0" smtClean="0">
                          <a:effectLst/>
                          <a:latin typeface="Calibri"/>
                          <a:ea typeface="Calibri"/>
                          <a:cs typeface="Times New Roman"/>
                        </a:rPr>
                        <a:t>2013</a:t>
                      </a:r>
                      <a:endParaRPr lang="en-CA" sz="16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CA" sz="1600" dirty="0" smtClean="0">
                          <a:effectLst/>
                          <a:latin typeface="Calibri"/>
                          <a:ea typeface="Calibri"/>
                          <a:cs typeface="Times New Roman"/>
                        </a:rPr>
                        <a:t>1,159</a:t>
                      </a:r>
                      <a:endParaRPr lang="en-CA" sz="16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CA" sz="1600" dirty="0" smtClean="0">
                          <a:effectLst/>
                          <a:latin typeface="Calibri"/>
                          <a:ea typeface="Calibri"/>
                          <a:cs typeface="Times New Roman"/>
                        </a:rPr>
                        <a:t>728</a:t>
                      </a:r>
                      <a:endParaRPr lang="en-CA" sz="16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en-CA" sz="1600" dirty="0" smtClean="0">
                          <a:effectLst/>
                          <a:latin typeface="Calibri"/>
                          <a:ea typeface="Calibri"/>
                          <a:cs typeface="Times New Roman"/>
                        </a:rPr>
                        <a:t>62.8%</a:t>
                      </a:r>
                      <a:endParaRPr lang="en-CA" sz="1600" dirty="0">
                        <a:effectLst/>
                        <a:latin typeface="Calibri"/>
                        <a:ea typeface="Calibri"/>
                        <a:cs typeface="Times New Roman"/>
                      </a:endParaRPr>
                    </a:p>
                  </a:txBody>
                  <a:tcPr marL="68580" marR="68580" marT="0" marB="0"/>
                </a:tc>
              </a:tr>
              <a:tr h="32195">
                <a:tc>
                  <a:txBody>
                    <a:bodyPr/>
                    <a:lstStyle/>
                    <a:p>
                      <a:pPr algn="l">
                        <a:lnSpc>
                          <a:spcPct val="115000"/>
                        </a:lnSpc>
                        <a:spcAft>
                          <a:spcPts val="0"/>
                        </a:spcAft>
                      </a:pPr>
                      <a:r>
                        <a:rPr lang="en-CA" sz="1600" dirty="0">
                          <a:solidFill>
                            <a:schemeClr val="bg1"/>
                          </a:solidFill>
                          <a:effectLst/>
                        </a:rPr>
                        <a:t>Total</a:t>
                      </a:r>
                      <a:endParaRPr lang="en-CA" sz="1600" dirty="0">
                        <a:solidFill>
                          <a:schemeClr val="bg1"/>
                        </a:solidFill>
                        <a:effectLst/>
                        <a:latin typeface="Calibri"/>
                        <a:ea typeface="Calibri"/>
                        <a:cs typeface="Times New Roman"/>
                      </a:endParaRPr>
                    </a:p>
                  </a:txBody>
                  <a:tcPr marL="68580" marR="68580" marT="0" marB="0"/>
                </a:tc>
                <a:tc>
                  <a:txBody>
                    <a:bodyPr/>
                    <a:lstStyle/>
                    <a:p>
                      <a:pPr algn="ctr">
                        <a:lnSpc>
                          <a:spcPct val="115000"/>
                        </a:lnSpc>
                        <a:spcAft>
                          <a:spcPts val="0"/>
                        </a:spcAft>
                      </a:pPr>
                      <a:r>
                        <a:rPr lang="en-CA" sz="1600" dirty="0" smtClean="0">
                          <a:solidFill>
                            <a:srgbClr val="C00000"/>
                          </a:solidFill>
                          <a:effectLst/>
                          <a:latin typeface="+mn-lt"/>
                          <a:ea typeface="+mn-ea"/>
                          <a:cs typeface="+mn-cs"/>
                        </a:rPr>
                        <a:t>8,626</a:t>
                      </a:r>
                      <a:endParaRPr lang="en-CA" sz="1600" dirty="0">
                        <a:solidFill>
                          <a:srgbClr val="C00000"/>
                        </a:solidFill>
                        <a:effectLst/>
                        <a:latin typeface="Calibri"/>
                        <a:ea typeface="Calibri"/>
                        <a:cs typeface="Times New Roman"/>
                      </a:endParaRPr>
                    </a:p>
                  </a:txBody>
                  <a:tcPr marL="68580" marR="68580" marT="0" marB="0"/>
                </a:tc>
                <a:tc>
                  <a:txBody>
                    <a:bodyPr/>
                    <a:lstStyle/>
                    <a:p>
                      <a:pPr algn="ctr">
                        <a:lnSpc>
                          <a:spcPct val="115000"/>
                        </a:lnSpc>
                        <a:spcAft>
                          <a:spcPts val="0"/>
                        </a:spcAft>
                      </a:pPr>
                      <a:r>
                        <a:rPr lang="en-CA" sz="1600" dirty="0" smtClean="0">
                          <a:solidFill>
                            <a:srgbClr val="C00000"/>
                          </a:solidFill>
                          <a:effectLst/>
                          <a:latin typeface="Calibri"/>
                          <a:ea typeface="Calibri"/>
                          <a:cs typeface="Times New Roman"/>
                        </a:rPr>
                        <a:t>2,963</a:t>
                      </a:r>
                      <a:endParaRPr lang="en-CA" sz="1600" dirty="0">
                        <a:solidFill>
                          <a:srgbClr val="C00000"/>
                        </a:solidFill>
                        <a:effectLst/>
                        <a:latin typeface="Calibri"/>
                        <a:ea typeface="Calibri"/>
                        <a:cs typeface="Times New Roman"/>
                      </a:endParaRPr>
                    </a:p>
                  </a:txBody>
                  <a:tcPr marL="68580" marR="68580" marT="0" marB="0"/>
                </a:tc>
                <a:tc>
                  <a:txBody>
                    <a:bodyPr/>
                    <a:lstStyle/>
                    <a:p>
                      <a:pPr algn="ctr">
                        <a:lnSpc>
                          <a:spcPct val="115000"/>
                        </a:lnSpc>
                        <a:spcAft>
                          <a:spcPts val="0"/>
                        </a:spcAft>
                      </a:pPr>
                      <a:r>
                        <a:rPr lang="en-CA" sz="1600" dirty="0" smtClean="0">
                          <a:solidFill>
                            <a:srgbClr val="C00000"/>
                          </a:solidFill>
                          <a:effectLst/>
                          <a:latin typeface="Calibri"/>
                          <a:ea typeface="Calibri"/>
                          <a:cs typeface="Times New Roman"/>
                        </a:rPr>
                        <a:t>34.3%</a:t>
                      </a:r>
                      <a:endParaRPr lang="en-CA" sz="1600" dirty="0">
                        <a:solidFill>
                          <a:srgbClr val="C00000"/>
                        </a:solidFill>
                        <a:effectLst/>
                        <a:latin typeface="Calibri"/>
                        <a:ea typeface="Calibri"/>
                        <a:cs typeface="Times New Roman"/>
                      </a:endParaRPr>
                    </a:p>
                  </a:txBody>
                  <a:tcPr marL="68580" marR="68580" marT="0" marB="0"/>
                </a:tc>
              </a:tr>
            </a:tbl>
          </a:graphicData>
        </a:graphic>
      </p:graphicFrame>
      <p:sp>
        <p:nvSpPr>
          <p:cNvPr id="3" name="Title 2"/>
          <p:cNvSpPr>
            <a:spLocks noGrp="1"/>
          </p:cNvSpPr>
          <p:nvPr>
            <p:ph type="title"/>
          </p:nvPr>
        </p:nvSpPr>
        <p:spPr/>
        <p:txBody>
          <a:bodyPr/>
          <a:lstStyle/>
          <a:p>
            <a:r>
              <a:rPr lang="en-CA" dirty="0" smtClean="0"/>
              <a:t>Cost of capital and Twitter</a:t>
            </a:r>
            <a:endParaRPr lang="en-CA" dirty="0"/>
          </a:p>
        </p:txBody>
      </p:sp>
      <p:cxnSp>
        <p:nvCxnSpPr>
          <p:cNvPr id="8" name="Straight Connector 7"/>
          <p:cNvCxnSpPr/>
          <p:nvPr/>
        </p:nvCxnSpPr>
        <p:spPr>
          <a:xfrm>
            <a:off x="572030" y="2994713"/>
            <a:ext cx="8271851"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772997" y="1055802"/>
            <a:ext cx="7654566" cy="1985159"/>
          </a:xfrm>
          <a:prstGeom prst="rect">
            <a:avLst/>
          </a:prstGeom>
          <a:noFill/>
        </p:spPr>
        <p:txBody>
          <a:bodyPr wrap="square" rtlCol="0">
            <a:spAutoFit/>
          </a:bodyPr>
          <a:lstStyle/>
          <a:p>
            <a:r>
              <a:rPr lang="en-US" b="1" dirty="0" smtClean="0">
                <a:solidFill>
                  <a:srgbClr val="C00000"/>
                </a:solidFill>
              </a:rPr>
              <a:t>We looked at all firms since the inception of Twitter</a:t>
            </a:r>
          </a:p>
          <a:p>
            <a:endParaRPr lang="en-US" b="1" dirty="0" smtClean="0">
              <a:solidFill>
                <a:srgbClr val="C00000"/>
              </a:solidFill>
            </a:endParaRPr>
          </a:p>
          <a:p>
            <a:r>
              <a:rPr lang="en-US" b="1" dirty="0" smtClean="0">
                <a:solidFill>
                  <a:srgbClr val="C00000"/>
                </a:solidFill>
              </a:rPr>
              <a:t>All companies listed on the following exchanges since the inception of Twitter:</a:t>
            </a:r>
          </a:p>
          <a:p>
            <a:pPr marL="285750" indent="-285750">
              <a:buFont typeface="Arial" panose="020B0604020202020204" pitchFamily="34" charset="0"/>
              <a:buChar char="•"/>
            </a:pPr>
            <a:r>
              <a:rPr lang="en-US" dirty="0" smtClean="0"/>
              <a:t>NYSE</a:t>
            </a:r>
            <a:endParaRPr lang="en-US" dirty="0"/>
          </a:p>
          <a:p>
            <a:pPr marL="285750" indent="-285750">
              <a:buFont typeface="Arial" panose="020B0604020202020204" pitchFamily="34" charset="0"/>
              <a:buChar char="•"/>
            </a:pPr>
            <a:r>
              <a:rPr lang="en-US" dirty="0" smtClean="0"/>
              <a:t>AMEX</a:t>
            </a:r>
          </a:p>
          <a:p>
            <a:pPr marL="285750" indent="-285750">
              <a:buFont typeface="Arial" panose="020B0604020202020204" pitchFamily="34" charset="0"/>
              <a:buChar char="•"/>
            </a:pPr>
            <a:r>
              <a:rPr lang="en-US" dirty="0" smtClean="0"/>
              <a:t>NASDAQ</a:t>
            </a:r>
          </a:p>
          <a:p>
            <a:endParaRPr lang="en-US" sz="1500" dirty="0" smtClean="0"/>
          </a:p>
        </p:txBody>
      </p:sp>
    </p:spTree>
    <p:extLst>
      <p:ext uri="{BB962C8B-B14F-4D97-AF65-F5344CB8AC3E}">
        <p14:creationId xmlns:p14="http://schemas.microsoft.com/office/powerpoint/2010/main" val="3967584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349249" y="1187778"/>
          <a:ext cx="8445500" cy="48176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smtClean="0"/>
              <a:t>Twitter Use By Industry</a:t>
            </a:r>
            <a:endParaRPr lang="en-US" dirty="0"/>
          </a:p>
        </p:txBody>
      </p:sp>
    </p:spTree>
    <p:extLst>
      <p:ext uri="{BB962C8B-B14F-4D97-AF65-F5344CB8AC3E}">
        <p14:creationId xmlns:p14="http://schemas.microsoft.com/office/powerpoint/2010/main" val="3438240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4016831133"/>
              </p:ext>
            </p:extLst>
          </p:nvPr>
        </p:nvGraphicFramePr>
        <p:xfrm>
          <a:off x="349250" y="788987"/>
          <a:ext cx="8445500" cy="4564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smtClean="0"/>
              <a:t>Conclusions (I)</a:t>
            </a:r>
            <a:endParaRPr lang="en-US" dirty="0"/>
          </a:p>
        </p:txBody>
      </p:sp>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54573" y="5298660"/>
            <a:ext cx="2576513" cy="1448066"/>
          </a:xfrm>
          <a:prstGeom prst="rect">
            <a:avLst/>
          </a:prstGeom>
        </p:spPr>
      </p:pic>
    </p:spTree>
    <p:extLst>
      <p:ext uri="{BB962C8B-B14F-4D97-AF65-F5344CB8AC3E}">
        <p14:creationId xmlns:p14="http://schemas.microsoft.com/office/powerpoint/2010/main" val="24774620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sz="1000" dirty="0" smtClean="0"/>
          </a:p>
          <a:p>
            <a:r>
              <a:rPr lang="en-US" dirty="0" smtClean="0">
                <a:solidFill>
                  <a:srgbClr val="0070C0"/>
                </a:solidFill>
              </a:rPr>
              <a:t>Communicating information on Twitter can help companies lower their cost of equity capital.</a:t>
            </a:r>
          </a:p>
          <a:p>
            <a:endParaRPr lang="en-US" sz="1600" dirty="0" smtClean="0"/>
          </a:p>
          <a:p>
            <a:r>
              <a:rPr lang="en-US" dirty="0" smtClean="0">
                <a:solidFill>
                  <a:srgbClr val="0070C0"/>
                </a:solidFill>
              </a:rPr>
              <a:t>Communicating financial information, in particular, can help firms facing the greatest information asymmetry lower their cost of capital.</a:t>
            </a:r>
          </a:p>
          <a:p>
            <a:endParaRPr lang="en-US" sz="1500" dirty="0" smtClean="0">
              <a:solidFill>
                <a:srgbClr val="0070C0"/>
              </a:solidFill>
            </a:endParaRPr>
          </a:p>
          <a:p>
            <a:r>
              <a:rPr lang="en-US" i="1" dirty="0" smtClean="0">
                <a:solidFill>
                  <a:srgbClr val="C00000"/>
                </a:solidFill>
              </a:rPr>
              <a:t>The democratizing nature of Social Media can benefit companies!</a:t>
            </a:r>
          </a:p>
          <a:p>
            <a:pPr marL="0" indent="0">
              <a:buNone/>
            </a:pPr>
            <a:endParaRPr lang="en-US" dirty="0">
              <a:solidFill>
                <a:srgbClr val="0070C0"/>
              </a:solidFill>
            </a:endParaRPr>
          </a:p>
          <a:p>
            <a:pPr marL="0" indent="0">
              <a:buNone/>
            </a:pPr>
            <a:endParaRPr lang="en-US" dirty="0" smtClean="0">
              <a:solidFill>
                <a:srgbClr val="0070C0"/>
              </a:solidFill>
            </a:endParaRPr>
          </a:p>
          <a:p>
            <a:pPr marL="0" indent="0">
              <a:buNone/>
            </a:pPr>
            <a:endParaRPr lang="en-US" dirty="0" smtClean="0">
              <a:solidFill>
                <a:srgbClr val="0070C0"/>
              </a:solidFill>
            </a:endParaRPr>
          </a:p>
          <a:p>
            <a:endParaRPr lang="en-US" sz="1200" dirty="0" smtClean="0"/>
          </a:p>
        </p:txBody>
      </p:sp>
      <p:sp>
        <p:nvSpPr>
          <p:cNvPr id="3" name="Title 2"/>
          <p:cNvSpPr>
            <a:spLocks noGrp="1"/>
          </p:cNvSpPr>
          <p:nvPr>
            <p:ph type="title"/>
          </p:nvPr>
        </p:nvSpPr>
        <p:spPr/>
        <p:txBody>
          <a:bodyPr/>
          <a:lstStyle/>
          <a:p>
            <a:r>
              <a:rPr lang="en-US" dirty="0" smtClean="0"/>
              <a:t>Conclusions (II)</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707" y="4408175"/>
            <a:ext cx="2899724" cy="215159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467" y="4542588"/>
            <a:ext cx="3308350" cy="1654175"/>
          </a:xfrm>
          <a:prstGeom prst="rect">
            <a:avLst/>
          </a:prstGeom>
        </p:spPr>
      </p:pic>
    </p:spTree>
    <p:extLst>
      <p:ext uri="{BB962C8B-B14F-4D97-AF65-F5344CB8AC3E}">
        <p14:creationId xmlns:p14="http://schemas.microsoft.com/office/powerpoint/2010/main" val="1366932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1309688" y="3062"/>
            <a:ext cx="11763375" cy="6524625"/>
          </a:xfrm>
          <a:prstGeom prst="rect">
            <a:avLst/>
          </a:prstGeom>
        </p:spPr>
      </p:pic>
    </p:spTree>
    <p:extLst>
      <p:ext uri="{BB962C8B-B14F-4D97-AF65-F5344CB8AC3E}">
        <p14:creationId xmlns:p14="http://schemas.microsoft.com/office/powerpoint/2010/main" val="2038404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82575" y="2063026"/>
            <a:ext cx="3705332" cy="1997452"/>
          </a:xfrm>
          <a:prstGeom prst="rect">
            <a:avLst/>
          </a:prstGeom>
        </p:spPr>
      </p:pic>
      <p:pic>
        <p:nvPicPr>
          <p:cNvPr id="8" name="Picture 7"/>
          <p:cNvPicPr>
            <a:picLocks noChangeAspect="1"/>
          </p:cNvPicPr>
          <p:nvPr/>
        </p:nvPicPr>
        <p:blipFill>
          <a:blip r:embed="rId3"/>
          <a:stretch>
            <a:fillRect/>
          </a:stretch>
        </p:blipFill>
        <p:spPr>
          <a:xfrm>
            <a:off x="5163519" y="2063026"/>
            <a:ext cx="3697906" cy="1997452"/>
          </a:xfrm>
          <a:prstGeom prst="rect">
            <a:avLst/>
          </a:prstGeom>
        </p:spPr>
      </p:pic>
      <p:pic>
        <p:nvPicPr>
          <p:cNvPr id="9" name="Picture 8"/>
          <p:cNvPicPr>
            <a:picLocks noChangeAspect="1"/>
          </p:cNvPicPr>
          <p:nvPr/>
        </p:nvPicPr>
        <p:blipFill>
          <a:blip r:embed="rId4"/>
          <a:stretch>
            <a:fillRect/>
          </a:stretch>
        </p:blipFill>
        <p:spPr>
          <a:xfrm>
            <a:off x="1688229" y="0"/>
            <a:ext cx="5606818" cy="2063026"/>
          </a:xfrm>
          <a:prstGeom prst="rect">
            <a:avLst/>
          </a:prstGeom>
        </p:spPr>
      </p:pic>
      <p:pic>
        <p:nvPicPr>
          <p:cNvPr id="13" name="Picture 12"/>
          <p:cNvPicPr>
            <a:picLocks noChangeAspect="1"/>
          </p:cNvPicPr>
          <p:nvPr/>
        </p:nvPicPr>
        <p:blipFill>
          <a:blip r:embed="rId5"/>
          <a:stretch>
            <a:fillRect/>
          </a:stretch>
        </p:blipFill>
        <p:spPr>
          <a:xfrm>
            <a:off x="1688229" y="4126052"/>
            <a:ext cx="5905500" cy="2636613"/>
          </a:xfrm>
          <a:prstGeom prst="rect">
            <a:avLst/>
          </a:prstGeom>
        </p:spPr>
      </p:pic>
    </p:spTree>
    <p:extLst>
      <p:ext uri="{BB962C8B-B14F-4D97-AF65-F5344CB8AC3E}">
        <p14:creationId xmlns:p14="http://schemas.microsoft.com/office/powerpoint/2010/main" val="1199798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1540" y="3748081"/>
            <a:ext cx="3920955" cy="2415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itle 2"/>
          <p:cNvSpPr>
            <a:spLocks noGrp="1"/>
          </p:cNvSpPr>
          <p:nvPr>
            <p:ph type="title"/>
          </p:nvPr>
        </p:nvSpPr>
        <p:spPr/>
        <p:txBody>
          <a:bodyPr/>
          <a:lstStyle/>
          <a:p>
            <a:r>
              <a:rPr lang="en-CA" dirty="0" smtClean="0"/>
              <a:t>Does Social Media matter?</a:t>
            </a:r>
            <a:endParaRPr lang="en-CA"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249" y="1050317"/>
            <a:ext cx="3920954" cy="234014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5054" y="1050317"/>
            <a:ext cx="3999325" cy="2340143"/>
          </a:xfrm>
          <a:prstGeom prst="rect">
            <a:avLst/>
          </a:prstGeom>
        </p:spPr>
      </p:pic>
      <p:sp>
        <p:nvSpPr>
          <p:cNvPr id="8" name="Oval Callout 7"/>
          <p:cNvSpPr/>
          <p:nvPr/>
        </p:nvSpPr>
        <p:spPr>
          <a:xfrm>
            <a:off x="4503652" y="3554540"/>
            <a:ext cx="4498946" cy="2614918"/>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1700" i="1" dirty="0">
                <a:solidFill>
                  <a:schemeClr val="accent2">
                    <a:lumMod val="50000"/>
                  </a:schemeClr>
                </a:solidFill>
              </a:rPr>
              <a:t>“Congratulations to Ted </a:t>
            </a:r>
            <a:r>
              <a:rPr lang="en-US" sz="1700" i="1" dirty="0" err="1">
                <a:solidFill>
                  <a:schemeClr val="accent2">
                    <a:lumMod val="50000"/>
                  </a:schemeClr>
                </a:solidFill>
              </a:rPr>
              <a:t>Sarandos</a:t>
            </a:r>
            <a:r>
              <a:rPr lang="en-US" sz="1700" i="1" dirty="0">
                <a:solidFill>
                  <a:schemeClr val="accent2">
                    <a:lumMod val="50000"/>
                  </a:schemeClr>
                </a:solidFill>
              </a:rPr>
              <a:t> and his amazing licensing team. Netflix monthly viewing exceeded 1 billion hours for the first time ever in June…Ted, we need even more!”</a:t>
            </a:r>
            <a:endParaRPr lang="en-US" sz="1700" dirty="0">
              <a:solidFill>
                <a:schemeClr val="accent2">
                  <a:lumMod val="50000"/>
                </a:schemeClr>
              </a:solidFill>
            </a:endParaRPr>
          </a:p>
        </p:txBody>
      </p:sp>
    </p:spTree>
    <p:extLst>
      <p:ext uri="{BB962C8B-B14F-4D97-AF65-F5344CB8AC3E}">
        <p14:creationId xmlns:p14="http://schemas.microsoft.com/office/powerpoint/2010/main" val="500433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599456310"/>
              </p:ext>
            </p:extLst>
          </p:nvPr>
        </p:nvGraphicFramePr>
        <p:xfrm>
          <a:off x="1386199" y="293834"/>
          <a:ext cx="5919575" cy="287357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title="Trading volume"/>
          <p:cNvGraphicFramePr/>
          <p:nvPr>
            <p:extLst>
              <p:ext uri="{D42A27DB-BD31-4B8C-83A1-F6EECF244321}">
                <p14:modId xmlns:p14="http://schemas.microsoft.com/office/powerpoint/2010/main" val="1663275017"/>
              </p:ext>
            </p:extLst>
          </p:nvPr>
        </p:nvGraphicFramePr>
        <p:xfrm>
          <a:off x="1338606" y="3377152"/>
          <a:ext cx="6089716"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44200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CA" sz="500" dirty="0" smtClean="0"/>
          </a:p>
          <a:p>
            <a:r>
              <a:rPr lang="en-CA" dirty="0" smtClean="0"/>
              <a:t>In April 2013, the SEC stated that companies can use </a:t>
            </a:r>
            <a:r>
              <a:rPr lang="en-CA" b="1" dirty="0" smtClean="0">
                <a:solidFill>
                  <a:srgbClr val="00B0F0"/>
                </a:solidFill>
              </a:rPr>
              <a:t>Social Media</a:t>
            </a:r>
            <a:r>
              <a:rPr lang="en-CA" dirty="0" smtClean="0"/>
              <a:t> as outlets to disclose information to investors.</a:t>
            </a:r>
          </a:p>
          <a:p>
            <a:pPr marL="0" indent="0">
              <a:buNone/>
            </a:pPr>
            <a:endParaRPr lang="en-CA" dirty="0" smtClean="0"/>
          </a:p>
          <a:p>
            <a:pPr marL="0" indent="0">
              <a:buNone/>
            </a:pPr>
            <a:endParaRPr lang="en-CA" dirty="0" smtClean="0"/>
          </a:p>
          <a:p>
            <a:pPr marL="0" indent="0">
              <a:buNone/>
            </a:pPr>
            <a:r>
              <a:rPr lang="en-CA" sz="2200" i="1" dirty="0" smtClean="0">
                <a:solidFill>
                  <a:srgbClr val="C00000"/>
                </a:solidFill>
              </a:rPr>
              <a:t>“[</a:t>
            </a:r>
            <a:r>
              <a:rPr lang="en-CA" sz="2200" i="1" dirty="0">
                <a:solidFill>
                  <a:srgbClr val="C00000"/>
                </a:solidFill>
              </a:rPr>
              <a:t>the April 2013] decision could prompt a sea </a:t>
            </a:r>
            <a:r>
              <a:rPr lang="en-CA" sz="2200" i="1" dirty="0" smtClean="0">
                <a:solidFill>
                  <a:srgbClr val="C00000"/>
                </a:solidFill>
              </a:rPr>
              <a:t>change in </a:t>
            </a:r>
            <a:r>
              <a:rPr lang="en-CA" sz="2200" i="1" dirty="0">
                <a:solidFill>
                  <a:srgbClr val="C00000"/>
                </a:solidFill>
              </a:rPr>
              <a:t>how companies communicate with investors and comes as regulators more broadly grapple with adapting decades-old regulations to new and evolving technologies.” </a:t>
            </a:r>
            <a:r>
              <a:rPr lang="en-CA" sz="2200" i="1" dirty="0">
                <a:solidFill>
                  <a:schemeClr val="accent1">
                    <a:lumMod val="50000"/>
                  </a:schemeClr>
                </a:solidFill>
              </a:rPr>
              <a:t>(</a:t>
            </a:r>
            <a:r>
              <a:rPr lang="en-CA" sz="2200" i="1" dirty="0" err="1">
                <a:solidFill>
                  <a:schemeClr val="accent1">
                    <a:lumMod val="50000"/>
                  </a:schemeClr>
                </a:solidFill>
              </a:rPr>
              <a:t>Scannell</a:t>
            </a:r>
            <a:r>
              <a:rPr lang="en-CA" sz="2200" i="1" dirty="0">
                <a:solidFill>
                  <a:schemeClr val="accent1">
                    <a:lumMod val="50000"/>
                  </a:schemeClr>
                </a:solidFill>
              </a:rPr>
              <a:t>, 2013). </a:t>
            </a:r>
            <a:r>
              <a:rPr lang="en-CA" sz="2200" i="1" dirty="0" smtClean="0">
                <a:solidFill>
                  <a:schemeClr val="accent1">
                    <a:lumMod val="50000"/>
                  </a:schemeClr>
                </a:solidFill>
              </a:rPr>
              <a:t>Financial Times</a:t>
            </a:r>
          </a:p>
          <a:p>
            <a:pPr marL="0" indent="0" algn="ctr">
              <a:buNone/>
            </a:pPr>
            <a:endParaRPr lang="en-CA" sz="1900" i="1" dirty="0">
              <a:solidFill>
                <a:schemeClr val="accent1">
                  <a:lumMod val="50000"/>
                </a:schemeClr>
              </a:solidFill>
            </a:endParaRPr>
          </a:p>
        </p:txBody>
      </p:sp>
      <p:sp>
        <p:nvSpPr>
          <p:cNvPr id="3" name="Title 2"/>
          <p:cNvSpPr>
            <a:spLocks noGrp="1"/>
          </p:cNvSpPr>
          <p:nvPr>
            <p:ph type="title"/>
          </p:nvPr>
        </p:nvSpPr>
        <p:spPr/>
        <p:txBody>
          <a:bodyPr/>
          <a:lstStyle/>
          <a:p>
            <a:r>
              <a:rPr lang="en-CA" dirty="0" smtClean="0"/>
              <a:t>SEC regulation (Reg-SocMedia)</a:t>
            </a:r>
            <a:endParaRPr lang="en-CA" dirty="0"/>
          </a:p>
        </p:txBody>
      </p:sp>
      <p:sp>
        <p:nvSpPr>
          <p:cNvPr id="5" name="Rectangle 4"/>
          <p:cNvSpPr/>
          <p:nvPr/>
        </p:nvSpPr>
        <p:spPr>
          <a:xfrm>
            <a:off x="415924" y="2990850"/>
            <a:ext cx="3213101" cy="333375"/>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 name="Rectangle 5"/>
          <p:cNvSpPr/>
          <p:nvPr/>
        </p:nvSpPr>
        <p:spPr>
          <a:xfrm>
            <a:off x="5200650" y="2990850"/>
            <a:ext cx="1228725" cy="333375"/>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64620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endParaRPr lang="en-CA" sz="800" dirty="0" smtClean="0"/>
          </a:p>
          <a:p>
            <a:r>
              <a:rPr lang="en-CA" sz="2100" dirty="0" smtClean="0"/>
              <a:t>Twitter has become the social medium of choice for Investment Relations Professionals. </a:t>
            </a:r>
            <a:r>
              <a:rPr lang="en-CA" sz="2100" dirty="0"/>
              <a:t>(Q4 Web Systems, 2012) </a:t>
            </a:r>
            <a:endParaRPr lang="en-CA" sz="2100" dirty="0" smtClean="0"/>
          </a:p>
          <a:p>
            <a:pPr marL="0" indent="0">
              <a:buNone/>
            </a:pPr>
            <a:endParaRPr lang="en-CA" sz="800" dirty="0" smtClean="0"/>
          </a:p>
          <a:p>
            <a:pPr marL="0" indent="0">
              <a:buNone/>
            </a:pPr>
            <a:endParaRPr lang="en-CA" sz="800" dirty="0" smtClean="0"/>
          </a:p>
          <a:p>
            <a:r>
              <a:rPr lang="en-CA" sz="2100" i="1" dirty="0">
                <a:solidFill>
                  <a:srgbClr val="C00000"/>
                </a:solidFill>
              </a:rPr>
              <a:t>“Twitter is by far the most popular social media service for investor relations. You can use it to post short announcements about earnings releases, webcasts, acquisitions and other corporate news” </a:t>
            </a:r>
            <a:r>
              <a:rPr lang="en-CA" sz="2100" dirty="0"/>
              <a:t>. </a:t>
            </a:r>
            <a:r>
              <a:rPr lang="en-CA" sz="1600" dirty="0"/>
              <a:t>Dave Hogan, Director of Investor Relations and Corporate Communications, First Financial </a:t>
            </a:r>
            <a:r>
              <a:rPr lang="en-CA" sz="1600" dirty="0" err="1"/>
              <a:t>Bankshares</a:t>
            </a:r>
            <a:r>
              <a:rPr lang="en-CA" sz="1600" dirty="0"/>
              <a:t> </a:t>
            </a:r>
            <a:endParaRPr lang="en-CA" sz="1600" dirty="0" smtClean="0"/>
          </a:p>
          <a:p>
            <a:endParaRPr lang="en-CA" sz="2100" dirty="0"/>
          </a:p>
          <a:p>
            <a:r>
              <a:rPr lang="en-CA" sz="2100" dirty="0"/>
              <a:t>Financial Analysts and portfolio managers are turning to Twitter for financial information (</a:t>
            </a:r>
            <a:r>
              <a:rPr lang="en-US" sz="2100" dirty="0" err="1"/>
              <a:t>Kiladze</a:t>
            </a:r>
            <a:r>
              <a:rPr lang="en-US" sz="2100" dirty="0"/>
              <a:t>, 2013)</a:t>
            </a:r>
            <a:endParaRPr lang="en-CA" sz="2100" dirty="0"/>
          </a:p>
          <a:p>
            <a:endParaRPr lang="en-CA" sz="2100" dirty="0"/>
          </a:p>
          <a:p>
            <a:r>
              <a:rPr lang="en-CA" sz="2100" dirty="0"/>
              <a:t>Discussions between investment firms and ETF issuers to create a </a:t>
            </a:r>
            <a:r>
              <a:rPr lang="en-CA" sz="2100" b="1" dirty="0">
                <a:solidFill>
                  <a:srgbClr val="FF0000"/>
                </a:solidFill>
              </a:rPr>
              <a:t>Twitter ETF</a:t>
            </a:r>
            <a:r>
              <a:rPr lang="en-CA" sz="2100" dirty="0"/>
              <a:t> that tracks the mentions of a large number of firms on Twitter</a:t>
            </a:r>
          </a:p>
        </p:txBody>
      </p:sp>
      <p:sp>
        <p:nvSpPr>
          <p:cNvPr id="3" name="Title 2"/>
          <p:cNvSpPr>
            <a:spLocks noGrp="1"/>
          </p:cNvSpPr>
          <p:nvPr>
            <p:ph type="title"/>
          </p:nvPr>
        </p:nvSpPr>
        <p:spPr/>
        <p:txBody>
          <a:bodyPr/>
          <a:lstStyle/>
          <a:p>
            <a:r>
              <a:rPr lang="en-CA" dirty="0" smtClean="0"/>
              <a:t>Why Twitter?</a:t>
            </a:r>
            <a:endParaRPr lang="en-CA" dirty="0"/>
          </a:p>
        </p:txBody>
      </p:sp>
    </p:spTree>
    <p:extLst>
      <p:ext uri="{BB962C8B-B14F-4D97-AF65-F5344CB8AC3E}">
        <p14:creationId xmlns:p14="http://schemas.microsoft.com/office/powerpoint/2010/main" val="3248466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mith">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mith" id="{86A599A1-3CAE-4777-82B8-D5757D0409FA}" vid="{9B5C5844-3017-4AFD-BD4B-68C0577954B9}"/>
    </a:ext>
  </a:extLst>
</a:theme>
</file>

<file path=ppt/theme/theme2.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3DF6EC6F-7539-4DC8-A976-1C86854827B2}" vid="{1BC4F31B-4656-4FF4-AAB8-08A81947EA1B}"/>
    </a:ext>
  </a:extLst>
</a:theme>
</file>

<file path=ppt/theme/theme3.xml><?xml version="1.0" encoding="utf-8"?>
<a:theme xmlns:a="http://schemas.openxmlformats.org/drawingml/2006/main" name="1_Smith">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mith" id="{86A599A1-3CAE-4777-82B8-D5757D0409FA}" vid="{9B5C5844-3017-4AFD-BD4B-68C0577954B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Smith</Template>
  <TotalTime>11950</TotalTime>
  <Words>2152</Words>
  <Application>Microsoft Office PowerPoint</Application>
  <PresentationFormat>On-screen Show (4:3)</PresentationFormat>
  <Paragraphs>335</Paragraphs>
  <Slides>34</Slides>
  <Notes>14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34</vt:i4>
      </vt:variant>
    </vt:vector>
  </HeadingPairs>
  <TitlesOfParts>
    <vt:vector size="42" baseType="lpstr">
      <vt:lpstr>Arial</vt:lpstr>
      <vt:lpstr>Calibri</vt:lpstr>
      <vt:lpstr>Georgia</vt:lpstr>
      <vt:lpstr>Times New Roman</vt:lpstr>
      <vt:lpstr>Wingdings</vt:lpstr>
      <vt:lpstr>Smith</vt:lpstr>
      <vt:lpstr>Theme1</vt:lpstr>
      <vt:lpstr>1_Smith</vt:lpstr>
      <vt:lpstr>MFIN 841: Investments, Spring 2017 </vt:lpstr>
      <vt:lpstr>PowerPoint Presentation</vt:lpstr>
      <vt:lpstr>PowerPoint Presentation</vt:lpstr>
      <vt:lpstr>PowerPoint Presentation</vt:lpstr>
      <vt:lpstr>PowerPoint Presentation</vt:lpstr>
      <vt:lpstr>Does Social Media matter?</vt:lpstr>
      <vt:lpstr>PowerPoint Presentation</vt:lpstr>
      <vt:lpstr>SEC regulation (Reg-SocMedia)</vt:lpstr>
      <vt:lpstr>Why Twitter?</vt:lpstr>
      <vt:lpstr>Why does Reg-SocMedia matter?</vt:lpstr>
      <vt:lpstr>Research Question(s)</vt:lpstr>
      <vt:lpstr>PowerPoint Presentation</vt:lpstr>
      <vt:lpstr>Links to research in Finance</vt:lpstr>
      <vt:lpstr>Literature Review (II)</vt:lpstr>
      <vt:lpstr>About Twitter</vt:lpstr>
      <vt:lpstr>Classification of Tweets</vt:lpstr>
      <vt:lpstr>Classification of Tweets</vt:lpstr>
      <vt:lpstr>Links to more detailed information</vt:lpstr>
      <vt:lpstr>Classifying financial tweets</vt:lpstr>
      <vt:lpstr>Number of tweeting firms (as of Oct 2013)</vt:lpstr>
      <vt:lpstr>What “predicts” tweeting</vt:lpstr>
      <vt:lpstr>Tweeting statistics</vt:lpstr>
      <vt:lpstr>Is tweeting informative?</vt:lpstr>
      <vt:lpstr>PowerPoint Presentation</vt:lpstr>
      <vt:lpstr>Number of followers</vt:lpstr>
      <vt:lpstr>Intraday evidence (15-minute window)</vt:lpstr>
      <vt:lpstr>Tweeting negative information (I)</vt:lpstr>
      <vt:lpstr>Tweeting negative information (II)</vt:lpstr>
      <vt:lpstr>Tweeting negative information (III)</vt:lpstr>
      <vt:lpstr>Twitter and cost of capital</vt:lpstr>
      <vt:lpstr>Cost of capital and Twitter</vt:lpstr>
      <vt:lpstr>Twitter Use By Industry</vt:lpstr>
      <vt:lpstr>Conclusions (I)</vt:lpstr>
      <vt:lpstr>Conclusions (II)</vt:lpstr>
    </vt:vector>
  </TitlesOfParts>
  <Company>Queen's School of Business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nvretteas</dc:creator>
  <cp:lastModifiedBy>user</cp:lastModifiedBy>
  <cp:revision>805</cp:revision>
  <dcterms:created xsi:type="dcterms:W3CDTF">2011-07-27T15:30:37Z</dcterms:created>
  <dcterms:modified xsi:type="dcterms:W3CDTF">2017-03-03T19:50:32Z</dcterms:modified>
</cp:coreProperties>
</file>